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280" r:id="rId3"/>
    <p:sldId id="313" r:id="rId4"/>
    <p:sldId id="279" r:id="rId5"/>
    <p:sldId id="278" r:id="rId6"/>
    <p:sldId id="347" r:id="rId7"/>
    <p:sldId id="346" r:id="rId8"/>
    <p:sldId id="318" r:id="rId9"/>
    <p:sldId id="314" r:id="rId10"/>
    <p:sldId id="349" r:id="rId11"/>
    <p:sldId id="319" r:id="rId12"/>
    <p:sldId id="326" r:id="rId13"/>
    <p:sldId id="350" r:id="rId14"/>
    <p:sldId id="348" r:id="rId15"/>
    <p:sldId id="334" r:id="rId16"/>
    <p:sldId id="343" r:id="rId17"/>
    <p:sldId id="338" r:id="rId18"/>
    <p:sldId id="339" r:id="rId19"/>
    <p:sldId id="336" r:id="rId20"/>
    <p:sldId id="286" r:id="rId21"/>
    <p:sldId id="345" r:id="rId22"/>
    <p:sldId id="340" r:id="rId23"/>
    <p:sldId id="268" r:id="rId24"/>
    <p:sldId id="305" r:id="rId25"/>
    <p:sldId id="295" r:id="rId2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5" autoAdjust="0"/>
    <p:restoredTop sz="90135" autoAdjust="0"/>
  </p:normalViewPr>
  <p:slideViewPr>
    <p:cSldViewPr snapToGrid="0" showGuides="1">
      <p:cViewPr varScale="1">
        <p:scale>
          <a:sx n="86" d="100"/>
          <a:sy n="86" d="100"/>
        </p:scale>
        <p:origin x="686" y="62"/>
      </p:cViewPr>
      <p:guideLst>
        <p:guide orient="horz" pos="2160"/>
        <p:guide pos="3840"/>
      </p:guideLst>
    </p:cSldViewPr>
  </p:slideViewPr>
  <p:outlineViewPr>
    <p:cViewPr>
      <p:scale>
        <a:sx n="33" d="100"/>
        <a:sy n="33" d="100"/>
      </p:scale>
      <p:origin x="0" y="-6438"/>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121" d="100"/>
          <a:sy n="121" d="100"/>
        </p:scale>
        <p:origin x="502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AF70A90-CA7E-49EB-AB17-C37FEDD07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5A7711EA-1FBE-4E98-9D43-C2D65C45D0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ABEA4-9216-4FDF-AAE1-D8632908A8EC}" type="datetimeFigureOut">
              <a:rPr lang="de-CH" smtClean="0"/>
              <a:t>30.10.2025</a:t>
            </a:fld>
            <a:endParaRPr lang="de-CH"/>
          </a:p>
        </p:txBody>
      </p:sp>
      <p:sp>
        <p:nvSpPr>
          <p:cNvPr id="4" name="Fußzeilenplatzhalter 3">
            <a:extLst>
              <a:ext uri="{FF2B5EF4-FFF2-40B4-BE49-F238E27FC236}">
                <a16:creationId xmlns:a16="http://schemas.microsoft.com/office/drawing/2014/main" id="{82CCD3C8-8930-4E0E-A891-B770724F2B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A7798FB5-86BC-42DA-9D05-F96D484814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685DCD-866D-47AE-A236-118539F53379}" type="slidenum">
              <a:rPr lang="de-CH" smtClean="0"/>
              <a:t>‹#›</a:t>
            </a:fld>
            <a:endParaRPr lang="de-CH"/>
          </a:p>
        </p:txBody>
      </p:sp>
    </p:spTree>
    <p:extLst>
      <p:ext uri="{BB962C8B-B14F-4D97-AF65-F5344CB8AC3E}">
        <p14:creationId xmlns:p14="http://schemas.microsoft.com/office/powerpoint/2010/main" val="142322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A90D-FE7E-41AF-B03D-808D82937CB9}" type="datetimeFigureOut">
              <a:rPr lang="de-CH" smtClean="0"/>
              <a:t>30.10.2025</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5DDFD-030C-4D5A-B33E-3A7E7538D2BE}" type="slidenum">
              <a:rPr lang="de-CH" smtClean="0"/>
              <a:t>‹#›</a:t>
            </a:fld>
            <a:endParaRPr lang="de-CH"/>
          </a:p>
        </p:txBody>
      </p:sp>
    </p:spTree>
    <p:extLst>
      <p:ext uri="{BB962C8B-B14F-4D97-AF65-F5344CB8AC3E}">
        <p14:creationId xmlns:p14="http://schemas.microsoft.com/office/powerpoint/2010/main" val="4414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Thanks for coming to the midterm presentation of my semester project on the topic of Multi-Product Supply Chain Optimization of Energy Systems supervised by Gabriel.</a:t>
            </a:r>
          </a:p>
        </p:txBody>
      </p:sp>
      <p:sp>
        <p:nvSpPr>
          <p:cNvPr id="4" name="Slide Number Placeholder 3"/>
          <p:cNvSpPr>
            <a:spLocks noGrp="1"/>
          </p:cNvSpPr>
          <p:nvPr>
            <p:ph type="sldNum" sz="quarter" idx="5"/>
          </p:nvPr>
        </p:nvSpPr>
        <p:spPr/>
        <p:txBody>
          <a:bodyPr/>
          <a:lstStyle/>
          <a:p>
            <a:fld id="{F615DDFD-030C-4D5A-B33E-3A7E7538D2BE}" type="slidenum">
              <a:rPr lang="de-CH" smtClean="0"/>
              <a:t>1</a:t>
            </a:fld>
            <a:endParaRPr lang="de-CH"/>
          </a:p>
        </p:txBody>
      </p:sp>
    </p:spTree>
    <p:extLst>
      <p:ext uri="{BB962C8B-B14F-4D97-AF65-F5344CB8AC3E}">
        <p14:creationId xmlns:p14="http://schemas.microsoft.com/office/powerpoint/2010/main" val="1310468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4BB11-3B59-DE53-A76A-E9EF523677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0E2D8B-1CAF-CDEB-6908-BF2738FCE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65FA5D-3755-1DD8-7504-56905475C3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To incorporate the spatial-resolution…</a:t>
            </a:r>
          </a:p>
        </p:txBody>
      </p:sp>
      <p:sp>
        <p:nvSpPr>
          <p:cNvPr id="4" name="Slide Number Placeholder 3">
            <a:extLst>
              <a:ext uri="{FF2B5EF4-FFF2-40B4-BE49-F238E27FC236}">
                <a16:creationId xmlns:a16="http://schemas.microsoft.com/office/drawing/2014/main" id="{BA6DB176-0F73-F249-3155-425B84B0E6B2}"/>
              </a:ext>
            </a:extLst>
          </p:cNvPr>
          <p:cNvSpPr>
            <a:spLocks noGrp="1"/>
          </p:cNvSpPr>
          <p:nvPr>
            <p:ph type="sldNum" sz="quarter" idx="5"/>
          </p:nvPr>
        </p:nvSpPr>
        <p:spPr/>
        <p:txBody>
          <a:bodyPr/>
          <a:lstStyle/>
          <a:p>
            <a:fld id="{F615DDFD-030C-4D5A-B33E-3A7E7538D2BE}" type="slidenum">
              <a:rPr lang="de-CH" smtClean="0"/>
              <a:t>10</a:t>
            </a:fld>
            <a:endParaRPr lang="de-CH"/>
          </a:p>
        </p:txBody>
      </p:sp>
    </p:spTree>
    <p:extLst>
      <p:ext uri="{BB962C8B-B14F-4D97-AF65-F5344CB8AC3E}">
        <p14:creationId xmlns:p14="http://schemas.microsoft.com/office/powerpoint/2010/main" val="4161829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4B450-0256-650D-A7A2-F481087512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1A726D-08B4-A00B-0A37-C41A1C1D81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3C8DB-CB1A-1472-0185-3BF72C6F5D20}"/>
              </a:ext>
            </a:extLst>
          </p:cNvPr>
          <p:cNvSpPr>
            <a:spLocks noGrp="1"/>
          </p:cNvSpPr>
          <p:nvPr>
            <p:ph type="body" idx="1"/>
          </p:nvPr>
        </p:nvSpPr>
        <p:spPr/>
        <p:txBody>
          <a:bodyPr/>
          <a:lstStyle/>
          <a:p>
            <a:r>
              <a:rPr lang="en-US" noProof="0" dirty="0"/>
              <a:t>Now that we have identified the stakeholders in EnergyScope TD, we need a market framework that models their competition…</a:t>
            </a:r>
          </a:p>
        </p:txBody>
      </p:sp>
      <p:sp>
        <p:nvSpPr>
          <p:cNvPr id="4" name="Slide Number Placeholder 3">
            <a:extLst>
              <a:ext uri="{FF2B5EF4-FFF2-40B4-BE49-F238E27FC236}">
                <a16:creationId xmlns:a16="http://schemas.microsoft.com/office/drawing/2014/main" id="{91D4DD66-4938-E7DF-AF7D-7744C1A59555}"/>
              </a:ext>
            </a:extLst>
          </p:cNvPr>
          <p:cNvSpPr>
            <a:spLocks noGrp="1"/>
          </p:cNvSpPr>
          <p:nvPr>
            <p:ph type="sldNum" sz="quarter" idx="5"/>
          </p:nvPr>
        </p:nvSpPr>
        <p:spPr/>
        <p:txBody>
          <a:bodyPr/>
          <a:lstStyle/>
          <a:p>
            <a:fld id="{F615DDFD-030C-4D5A-B33E-3A7E7538D2BE}" type="slidenum">
              <a:rPr lang="de-CH" smtClean="0"/>
              <a:t>11</a:t>
            </a:fld>
            <a:endParaRPr lang="de-CH"/>
          </a:p>
        </p:txBody>
      </p:sp>
    </p:spTree>
    <p:extLst>
      <p:ext uri="{BB962C8B-B14F-4D97-AF65-F5344CB8AC3E}">
        <p14:creationId xmlns:p14="http://schemas.microsoft.com/office/powerpoint/2010/main" val="1223567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74A2F-A96B-B1CA-20A8-EFDACA58EC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EC1935-94CC-2661-6BE1-C988810F15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A9A756-E02A-6511-3D61-AB2788E006F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At the university of Wisconsin-Madison in the lab of Professor Zavala, they developed a multi-product supply chain optimization framework using a stakeholder graph. Each stakeholder wants to maximize their own individual profit subject to their capacity constraint.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p:txBody>
      </p:sp>
      <p:sp>
        <p:nvSpPr>
          <p:cNvPr id="4" name="Slide Number Placeholder 3">
            <a:extLst>
              <a:ext uri="{FF2B5EF4-FFF2-40B4-BE49-F238E27FC236}">
                <a16:creationId xmlns:a16="http://schemas.microsoft.com/office/drawing/2014/main" id="{ED0ECFDE-0B8C-85A4-6C31-A3E48317168E}"/>
              </a:ext>
            </a:extLst>
          </p:cNvPr>
          <p:cNvSpPr>
            <a:spLocks noGrp="1"/>
          </p:cNvSpPr>
          <p:nvPr>
            <p:ph type="sldNum" sz="quarter" idx="5"/>
          </p:nvPr>
        </p:nvSpPr>
        <p:spPr/>
        <p:txBody>
          <a:bodyPr/>
          <a:lstStyle/>
          <a:p>
            <a:fld id="{F615DDFD-030C-4D5A-B33E-3A7E7538D2BE}" type="slidenum">
              <a:rPr lang="de-CH" smtClean="0"/>
              <a:t>12</a:t>
            </a:fld>
            <a:endParaRPr lang="de-CH"/>
          </a:p>
        </p:txBody>
      </p:sp>
    </p:spTree>
    <p:extLst>
      <p:ext uri="{BB962C8B-B14F-4D97-AF65-F5344CB8AC3E}">
        <p14:creationId xmlns:p14="http://schemas.microsoft.com/office/powerpoint/2010/main" val="1980415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2AD65-A5BB-FB90-455F-06D3033D23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B4D1C6-CA9A-6F44-26B0-62844402B2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30F803-2ECF-E097-18C4-2BFFE4F6B9B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The stakeholders are part of a </a:t>
            </a:r>
            <a:r>
              <a:rPr lang="en-US" noProof="0" dirty="0" err="1">
                <a:sym typeface="Wingdings" panose="05000000000000000000" pitchFamily="2" charset="2"/>
              </a:rPr>
              <a:t>coordianted</a:t>
            </a:r>
            <a:r>
              <a:rPr lang="en-US" noProof="0" dirty="0">
                <a:sym typeface="Wingdings" panose="05000000000000000000" pitchFamily="2" charset="2"/>
              </a:rPr>
              <a:t> market auction. The stakeholders submit their bidding information to the ISO.</a:t>
            </a:r>
          </a:p>
        </p:txBody>
      </p:sp>
      <p:sp>
        <p:nvSpPr>
          <p:cNvPr id="4" name="Slide Number Placeholder 3">
            <a:extLst>
              <a:ext uri="{FF2B5EF4-FFF2-40B4-BE49-F238E27FC236}">
                <a16:creationId xmlns:a16="http://schemas.microsoft.com/office/drawing/2014/main" id="{38413B6C-C4B8-8B93-844D-ECF43B1C209A}"/>
              </a:ext>
            </a:extLst>
          </p:cNvPr>
          <p:cNvSpPr>
            <a:spLocks noGrp="1"/>
          </p:cNvSpPr>
          <p:nvPr>
            <p:ph type="sldNum" sz="quarter" idx="5"/>
          </p:nvPr>
        </p:nvSpPr>
        <p:spPr/>
        <p:txBody>
          <a:bodyPr/>
          <a:lstStyle/>
          <a:p>
            <a:fld id="{F615DDFD-030C-4D5A-B33E-3A7E7538D2BE}" type="slidenum">
              <a:rPr lang="de-CH" smtClean="0"/>
              <a:t>13</a:t>
            </a:fld>
            <a:endParaRPr lang="de-CH"/>
          </a:p>
        </p:txBody>
      </p:sp>
    </p:spTree>
    <p:extLst>
      <p:ext uri="{BB962C8B-B14F-4D97-AF65-F5344CB8AC3E}">
        <p14:creationId xmlns:p14="http://schemas.microsoft.com/office/powerpoint/2010/main" val="159581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54264-29EC-EFD1-3617-2FBC37C0E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A75EA-1F94-C1C8-3913-E676E74B1E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C59DB-3C75-92F6-161D-27D2A92C59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This is the mathematical formulation. I want you to focus on the three essential parts maximizing social welfare, maximizing stakeholder profit, and minimizing capacity margins. Most importantly, the entire framework is a linear meaning we have a scalable decentral linear program.</a:t>
            </a:r>
          </a:p>
        </p:txBody>
      </p:sp>
      <p:sp>
        <p:nvSpPr>
          <p:cNvPr id="4" name="Slide Number Placeholder 3">
            <a:extLst>
              <a:ext uri="{FF2B5EF4-FFF2-40B4-BE49-F238E27FC236}">
                <a16:creationId xmlns:a16="http://schemas.microsoft.com/office/drawing/2014/main" id="{3EBF51FB-C5DF-F5F9-62A9-30792D59B72F}"/>
              </a:ext>
            </a:extLst>
          </p:cNvPr>
          <p:cNvSpPr>
            <a:spLocks noGrp="1"/>
          </p:cNvSpPr>
          <p:nvPr>
            <p:ph type="sldNum" sz="quarter" idx="5"/>
          </p:nvPr>
        </p:nvSpPr>
        <p:spPr/>
        <p:txBody>
          <a:bodyPr/>
          <a:lstStyle/>
          <a:p>
            <a:fld id="{F615DDFD-030C-4D5A-B33E-3A7E7538D2BE}" type="slidenum">
              <a:rPr lang="de-CH" smtClean="0"/>
              <a:t>14</a:t>
            </a:fld>
            <a:endParaRPr lang="de-CH"/>
          </a:p>
        </p:txBody>
      </p:sp>
    </p:spTree>
    <p:extLst>
      <p:ext uri="{BB962C8B-B14F-4D97-AF65-F5344CB8AC3E}">
        <p14:creationId xmlns:p14="http://schemas.microsoft.com/office/powerpoint/2010/main" val="354078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444A8-4967-31D8-B0E6-3096DFC2B3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3F2611-C170-CFD4-ABC0-F07BEF0A05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60BDC2-291F-EAD4-8BDF-6898381E70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Beyond being linear, the market also makes sense. To this end, the Zavala paper mathematically derives important economic properties of the market.</a:t>
            </a:r>
          </a:p>
        </p:txBody>
      </p:sp>
      <p:sp>
        <p:nvSpPr>
          <p:cNvPr id="4" name="Slide Number Placeholder 3">
            <a:extLst>
              <a:ext uri="{FF2B5EF4-FFF2-40B4-BE49-F238E27FC236}">
                <a16:creationId xmlns:a16="http://schemas.microsoft.com/office/drawing/2014/main" id="{974CDC4B-FE4E-B012-CB5D-1808892AA823}"/>
              </a:ext>
            </a:extLst>
          </p:cNvPr>
          <p:cNvSpPr>
            <a:spLocks noGrp="1"/>
          </p:cNvSpPr>
          <p:nvPr>
            <p:ph type="sldNum" sz="quarter" idx="5"/>
          </p:nvPr>
        </p:nvSpPr>
        <p:spPr/>
        <p:txBody>
          <a:bodyPr/>
          <a:lstStyle/>
          <a:p>
            <a:fld id="{F615DDFD-030C-4D5A-B33E-3A7E7538D2BE}" type="slidenum">
              <a:rPr lang="de-CH" smtClean="0"/>
              <a:t>15</a:t>
            </a:fld>
            <a:endParaRPr lang="de-CH"/>
          </a:p>
        </p:txBody>
      </p:sp>
    </p:spTree>
    <p:extLst>
      <p:ext uri="{BB962C8B-B14F-4D97-AF65-F5344CB8AC3E}">
        <p14:creationId xmlns:p14="http://schemas.microsoft.com/office/powerpoint/2010/main" val="2085784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600FE-DAE0-1D8C-1305-DB4C9B210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550442-400F-DA16-C65A-89AB89DE57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A906DF-1692-0D00-5747-BC75BF38CE2D}"/>
              </a:ext>
            </a:extLst>
          </p:cNvPr>
          <p:cNvSpPr>
            <a:spLocks noGrp="1"/>
          </p:cNvSpPr>
          <p:nvPr>
            <p:ph type="body" idx="1"/>
          </p:nvPr>
        </p:nvSpPr>
        <p:spPr/>
        <p:txBody>
          <a:bodyPr/>
          <a:lstStyle/>
          <a:p>
            <a:r>
              <a:rPr lang="en-US" noProof="0" dirty="0"/>
              <a:t>Now that we have a starting point and framework to overcome the central planner assumption…</a:t>
            </a:r>
          </a:p>
        </p:txBody>
      </p:sp>
      <p:sp>
        <p:nvSpPr>
          <p:cNvPr id="4" name="Slide Number Placeholder 3">
            <a:extLst>
              <a:ext uri="{FF2B5EF4-FFF2-40B4-BE49-F238E27FC236}">
                <a16:creationId xmlns:a16="http://schemas.microsoft.com/office/drawing/2014/main" id="{ACBEEE2C-D1C0-731E-1FF5-4315CF505523}"/>
              </a:ext>
            </a:extLst>
          </p:cNvPr>
          <p:cNvSpPr>
            <a:spLocks noGrp="1"/>
          </p:cNvSpPr>
          <p:nvPr>
            <p:ph type="sldNum" sz="quarter" idx="5"/>
          </p:nvPr>
        </p:nvSpPr>
        <p:spPr/>
        <p:txBody>
          <a:bodyPr/>
          <a:lstStyle/>
          <a:p>
            <a:fld id="{F615DDFD-030C-4D5A-B33E-3A7E7538D2BE}" type="slidenum">
              <a:rPr lang="de-CH" smtClean="0"/>
              <a:t>16</a:t>
            </a:fld>
            <a:endParaRPr lang="de-CH"/>
          </a:p>
        </p:txBody>
      </p:sp>
    </p:spTree>
    <p:extLst>
      <p:ext uri="{BB962C8B-B14F-4D97-AF65-F5344CB8AC3E}">
        <p14:creationId xmlns:p14="http://schemas.microsoft.com/office/powerpoint/2010/main" val="3760793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5F9C2-9235-D305-7CBC-7306A7597A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3F708D-0426-E894-2344-E5486A83CC6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3B2FD780-956E-8C20-7E06-1E1EC89D9D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1 bound prices, 2 positive profits, 3 competitive equilibrium, 4 revenue adequacy, 5 market-activating bids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“This is precisely how coordinated electricity markets operate in the US; here, satisfaction of demands is enforced by defining a bid known as the value-of-lost-load (VOLL).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This bid captures the value of electricity to society and is set to values that are as high as 1000 USD per MWh (the average cost in the US is around 10 USD per MWh).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Effectively, VOLL operates as a market-activating bid that promotes provision of electricity. This is used, for instance, as a mechanism to enforce provision of electricity in remote areas.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Effectively, market activating bids enforce participation but this is done via economic incentives (not by enforcing constraints). This approach preserves the economic properties of the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Alternative stakeholder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Others: d </a:t>
                </a:r>
                <a14:m>
                  <m:oMath xmlns:m="http://schemas.openxmlformats.org/officeDocument/2006/math">
                    <m:r>
                      <a:rPr lang="de-CH" i="1" dirty="0" smtClean="0">
                        <a:latin typeface="Cambria Math" panose="02040503050406030204" pitchFamily="18" charset="0"/>
                        <a:ea typeface="Cambria Math" panose="02040503050406030204" pitchFamily="18" charset="0"/>
                      </a:rPr>
                      <m:t>≤</m:t>
                    </m:r>
                  </m:oMath>
                </a14:m>
                <a:r>
                  <a:rPr lang="en-US" noProof="0" dirty="0">
                    <a:sym typeface="Wingdings" panose="05000000000000000000" pitchFamily="2" charset="2"/>
                  </a:rPr>
                  <a:t> demand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Place in Literature – Market Resolution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Game theory  leader-follower relationships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Direct contract negotiation (Stackelberg)  non-linear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Explicit price and quantity  demand-price relationships  non-linear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Auction  market price relationships (Cournot, Bertrand competition)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Stakeholders submit bidding information (capacity, value)  linear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Assumptions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Accurate stakeholder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No disturbances or failure  deterministic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p:txBody>
          </p:sp>
        </mc:Choice>
        <mc:Fallback xmlns="">
          <p:sp>
            <p:nvSpPr>
              <p:cNvPr id="3" name="Notes Placeholder 2">
                <a:extLst>
                  <a:ext uri="{FF2B5EF4-FFF2-40B4-BE49-F238E27FC236}">
                    <a16:creationId xmlns:a16="http://schemas.microsoft.com/office/drawing/2014/main" id="{3B2FD780-956E-8C20-7E06-1E1EC89D9D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1 bound prices, 2 positive profits, 3 competitive equilibrium, 4 revenue adequacy, 5 no transport cycles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“This is precisely how coordinated electricity markets operate in the US; here, satisfaction of demands is enforced by defining a bid known as the value-of-lost-load (VOLL).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This bid captures the value of electricity to society and is set to values that are as high as 1000 USD per MWh (the average cost in the US is around 10 USD per MWh).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Effectively, VOLL operates as a market-activating bid that promotes provision of electricity. This is used, for instance, as a mechanism to enforce provision of electricity in remote areas.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Effectively, market activating bids enforce participation but this is done via economic incentives (not by enforcing constraints). This approach preserves the economic properties of the market.”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Alternative stakeholder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Others: d </a:t>
                </a:r>
                <a:r>
                  <a:rPr lang="de-CH" i="0" dirty="0">
                    <a:latin typeface="Cambria Math" panose="02040503050406030204" pitchFamily="18" charset="0"/>
                    <a:ea typeface="Cambria Math" panose="02040503050406030204" pitchFamily="18" charset="0"/>
                  </a:rPr>
                  <a:t>≤</a:t>
                </a:r>
                <a:r>
                  <a:rPr lang="en-US" noProof="0" dirty="0">
                    <a:sym typeface="Wingdings" panose="05000000000000000000" pitchFamily="2" charset="2"/>
                  </a:rPr>
                  <a:t> demand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Place in Literature – Market Resolution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Game theory  leader-follower relationships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Direct contract negotiation (Stackelberg)  non-linear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Explicit price and quantity  demand-price relationships  non-linear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Auction  market price relationships (Cournot, Bertrand competition)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Stakeholders submit bidding information (capacity, value)  linear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Assumptions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Accurate stakeholder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No disturbances or failure  deterministic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p:txBody>
          </p:sp>
        </mc:Fallback>
      </mc:AlternateContent>
      <p:sp>
        <p:nvSpPr>
          <p:cNvPr id="4" name="Slide Number Placeholder 3">
            <a:extLst>
              <a:ext uri="{FF2B5EF4-FFF2-40B4-BE49-F238E27FC236}">
                <a16:creationId xmlns:a16="http://schemas.microsoft.com/office/drawing/2014/main" id="{F98B36D0-7A6F-540A-9274-05B568675CFE}"/>
              </a:ext>
            </a:extLst>
          </p:cNvPr>
          <p:cNvSpPr>
            <a:spLocks noGrp="1"/>
          </p:cNvSpPr>
          <p:nvPr>
            <p:ph type="sldNum" sz="quarter" idx="5"/>
          </p:nvPr>
        </p:nvSpPr>
        <p:spPr/>
        <p:txBody>
          <a:bodyPr/>
          <a:lstStyle/>
          <a:p>
            <a:fld id="{F615DDFD-030C-4D5A-B33E-3A7E7538D2BE}" type="slidenum">
              <a:rPr lang="de-CH" smtClean="0"/>
              <a:t>17</a:t>
            </a:fld>
            <a:endParaRPr lang="de-CH"/>
          </a:p>
        </p:txBody>
      </p:sp>
    </p:spTree>
    <p:extLst>
      <p:ext uri="{BB962C8B-B14F-4D97-AF65-F5344CB8AC3E}">
        <p14:creationId xmlns:p14="http://schemas.microsoft.com/office/powerpoint/2010/main" val="3093885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F8451-E0C3-462E-9E71-A29889F21E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925BF5-FB7F-3771-D24C-81AC7098265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20FE64BF-273C-F66F-9335-0CDDCE71C29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de-CH" i="1" smtClean="0">
                        <a:latin typeface="Cambria Math" panose="02040503050406030204" pitchFamily="18" charset="0"/>
                        <a:sym typeface="Wingdings" panose="05000000000000000000" pitchFamily="2" charset="2"/>
                      </a:rPr>
                      <m:t>𝑉𝑂𝐿𝐿</m:t>
                    </m:r>
                    <m:r>
                      <a:rPr lang="de-CH" b="0" i="1" smtClean="0">
                        <a:latin typeface="Cambria Math" panose="02040503050406030204" pitchFamily="18" charset="0"/>
                        <a:sym typeface="Wingdings" panose="05000000000000000000" pitchFamily="2" charset="2"/>
                      </a:rPr>
                      <m:t>(</m:t>
                    </m:r>
                    <m:r>
                      <a:rPr lang="de-CH" b="0" i="1" smtClean="0">
                        <a:latin typeface="Cambria Math" panose="02040503050406030204" pitchFamily="18" charset="0"/>
                        <a:sym typeface="Wingdings" panose="05000000000000000000" pitchFamily="2" charset="2"/>
                      </a:rPr>
                      <m:t>𝑎𝑣𝑒𝑟𝑎𝑔𝑒</m:t>
                    </m:r>
                    <m:r>
                      <a:rPr lang="de-CH" b="0" i="1" smtClean="0">
                        <a:latin typeface="Cambria Math" panose="02040503050406030204" pitchFamily="18" charset="0"/>
                        <a:sym typeface="Wingdings" panose="05000000000000000000" pitchFamily="2" charset="2"/>
                      </a:rPr>
                      <m:t> </m:t>
                    </m:r>
                    <m:r>
                      <a:rPr lang="de-CH" b="0" i="1" smtClean="0">
                        <a:latin typeface="Cambria Math" panose="02040503050406030204" pitchFamily="18" charset="0"/>
                        <a:sym typeface="Wingdings" panose="05000000000000000000" pitchFamily="2" charset="2"/>
                      </a:rPr>
                      <m:t>𝐺𝑒𝑟𝑚𝑎𝑛𝑦</m:t>
                    </m:r>
                    <m:r>
                      <a:rPr lang="de-CH" b="0" i="1" smtClean="0">
                        <a:latin typeface="Cambria Math" panose="02040503050406030204" pitchFamily="18" charset="0"/>
                        <a:sym typeface="Wingdings" panose="05000000000000000000" pitchFamily="2" charset="2"/>
                      </a:rPr>
                      <m:t>)=11.03</m:t>
                    </m:r>
                    <m:f>
                      <m:fPr>
                        <m:ctrlPr>
                          <a:rPr lang="de-CH" b="0" i="1" smtClean="0">
                            <a:latin typeface="Cambria Math" panose="02040503050406030204" pitchFamily="18" charset="0"/>
                            <a:sym typeface="Wingdings" panose="05000000000000000000" pitchFamily="2" charset="2"/>
                          </a:rPr>
                        </m:ctrlPr>
                      </m:fPr>
                      <m:num>
                        <m:r>
                          <a:rPr lang="de-CH" b="0" i="1" smtClean="0">
                            <a:latin typeface="Cambria Math" panose="02040503050406030204" pitchFamily="18" charset="0"/>
                            <a:sym typeface="Wingdings" panose="05000000000000000000" pitchFamily="2" charset="2"/>
                          </a:rPr>
                          <m:t>€</m:t>
                        </m:r>
                      </m:num>
                      <m:den>
                        <m:r>
                          <a:rPr lang="de-CH" b="0" i="1" smtClean="0">
                            <a:latin typeface="Cambria Math" panose="02040503050406030204" pitchFamily="18" charset="0"/>
                            <a:sym typeface="Wingdings" panose="05000000000000000000" pitchFamily="2" charset="2"/>
                          </a:rPr>
                          <m:t>𝑀𝑊h</m:t>
                        </m:r>
                      </m:den>
                    </m:f>
                  </m:oMath>
                </a14:m>
                <a:r>
                  <a:rPr lang="en-US" dirty="0">
                    <a:sym typeface="Wingdings" panose="05000000000000000000" pitchFamily="2" charset="2"/>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Capital Recovery Factor (CRF)</a:t>
                </a:r>
              </a:p>
            </p:txBody>
          </p:sp>
        </mc:Choice>
        <mc:Fallback xmlns="">
          <p:sp>
            <p:nvSpPr>
              <p:cNvPr id="3" name="Notes Placeholder 2">
                <a:extLst>
                  <a:ext uri="{FF2B5EF4-FFF2-40B4-BE49-F238E27FC236}">
                    <a16:creationId xmlns:a16="http://schemas.microsoft.com/office/drawing/2014/main" id="{20FE64BF-273C-F66F-9335-0CDDCE71C29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i="0">
                    <a:latin typeface="Cambria Math" panose="02040503050406030204" pitchFamily="18" charset="0"/>
                    <a:sym typeface="Wingdings" panose="05000000000000000000" pitchFamily="2" charset="2"/>
                  </a:rPr>
                  <a:t>𝑉𝑂𝐿𝐿</a:t>
                </a:r>
                <a:r>
                  <a:rPr lang="de-CH" b="0" i="0">
                    <a:latin typeface="Cambria Math" panose="02040503050406030204" pitchFamily="18" charset="0"/>
                    <a:sym typeface="Wingdings" panose="05000000000000000000" pitchFamily="2" charset="2"/>
                  </a:rPr>
                  <a:t>(𝑎𝑣𝑒𝑟𝑎𝑔𝑒 𝐺𝑒𝑟𝑚𝑎𝑛𝑦)=11.03 €/𝑀𝑊ℎ</a:t>
                </a:r>
                <a:r>
                  <a:rPr lang="en-US" dirty="0">
                    <a:sym typeface="Wingdings" panose="05000000000000000000" pitchFamily="2" charset="2"/>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Capital Recovery Factor (CRF)</a:t>
                </a:r>
              </a:p>
            </p:txBody>
          </p:sp>
        </mc:Fallback>
      </mc:AlternateContent>
      <p:sp>
        <p:nvSpPr>
          <p:cNvPr id="4" name="Slide Number Placeholder 3">
            <a:extLst>
              <a:ext uri="{FF2B5EF4-FFF2-40B4-BE49-F238E27FC236}">
                <a16:creationId xmlns:a16="http://schemas.microsoft.com/office/drawing/2014/main" id="{F9243490-0076-DF72-63E2-71D519B35B55}"/>
              </a:ext>
            </a:extLst>
          </p:cNvPr>
          <p:cNvSpPr>
            <a:spLocks noGrp="1"/>
          </p:cNvSpPr>
          <p:nvPr>
            <p:ph type="sldNum" sz="quarter" idx="5"/>
          </p:nvPr>
        </p:nvSpPr>
        <p:spPr/>
        <p:txBody>
          <a:bodyPr/>
          <a:lstStyle/>
          <a:p>
            <a:fld id="{F615DDFD-030C-4D5A-B33E-3A7E7538D2BE}" type="slidenum">
              <a:rPr lang="de-CH" smtClean="0"/>
              <a:t>18</a:t>
            </a:fld>
            <a:endParaRPr lang="de-CH"/>
          </a:p>
        </p:txBody>
      </p:sp>
    </p:spTree>
    <p:extLst>
      <p:ext uri="{BB962C8B-B14F-4D97-AF65-F5344CB8AC3E}">
        <p14:creationId xmlns:p14="http://schemas.microsoft.com/office/powerpoint/2010/main" val="40591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E43DF-C1A8-21D7-51C8-42240C42C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058084-D859-810F-CCDB-7160ADC456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6C6656-9A2B-DB1F-80B3-33E076156C02}"/>
              </a:ext>
            </a:extLst>
          </p:cNvPr>
          <p:cNvSpPr>
            <a:spLocks noGrp="1"/>
          </p:cNvSpPr>
          <p:nvPr>
            <p:ph type="body" idx="1"/>
          </p:nvPr>
        </p:nvSpPr>
        <p:spPr/>
        <p:txBody>
          <a:bodyPr/>
          <a:lstStyle/>
          <a:p>
            <a:r>
              <a:rPr lang="en-US" noProof="0" dirty="0">
                <a:sym typeface="Wingdings" panose="05000000000000000000" pitchFamily="2" charset="2"/>
              </a:rPr>
              <a:t>Thinking of demand/investment leads us to…</a:t>
            </a:r>
          </a:p>
        </p:txBody>
      </p:sp>
      <p:sp>
        <p:nvSpPr>
          <p:cNvPr id="4" name="Slide Number Placeholder 3">
            <a:extLst>
              <a:ext uri="{FF2B5EF4-FFF2-40B4-BE49-F238E27FC236}">
                <a16:creationId xmlns:a16="http://schemas.microsoft.com/office/drawing/2014/main" id="{A7082D06-2502-505F-CC30-4FCB9486E2A3}"/>
              </a:ext>
            </a:extLst>
          </p:cNvPr>
          <p:cNvSpPr>
            <a:spLocks noGrp="1"/>
          </p:cNvSpPr>
          <p:nvPr>
            <p:ph type="sldNum" sz="quarter" idx="5"/>
          </p:nvPr>
        </p:nvSpPr>
        <p:spPr/>
        <p:txBody>
          <a:bodyPr/>
          <a:lstStyle/>
          <a:p>
            <a:fld id="{F615DDFD-030C-4D5A-B33E-3A7E7538D2BE}" type="slidenum">
              <a:rPr lang="de-CH" smtClean="0"/>
              <a:t>19</a:t>
            </a:fld>
            <a:endParaRPr lang="de-CH"/>
          </a:p>
        </p:txBody>
      </p:sp>
    </p:spTree>
    <p:extLst>
      <p:ext uri="{BB962C8B-B14F-4D97-AF65-F5344CB8AC3E}">
        <p14:creationId xmlns:p14="http://schemas.microsoft.com/office/powerpoint/2010/main" val="1198908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60BE7-C8AA-8B95-C8EC-BEB61F18EC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AF314-56A2-E9BA-28D2-C16C62EC25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DC8F18-659E-3A0A-8A26-57DAFC779D9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motivation for my semester project is overcoming the central planner approach frequently used in energy system planning. In most of these optimization models, demand is fixed and supplied at minimum total system cost. This assumes there is a </a:t>
            </a:r>
            <a:r>
              <a:rPr lang="en-US" noProof="0" dirty="0">
                <a:sym typeface="Wingdings" panose="05000000000000000000" pitchFamily="2" charset="2"/>
              </a:rPr>
              <a:t>central planner that is capable of making all decision.</a:t>
            </a:r>
          </a:p>
        </p:txBody>
      </p:sp>
      <p:sp>
        <p:nvSpPr>
          <p:cNvPr id="4" name="Slide Number Placeholder 3">
            <a:extLst>
              <a:ext uri="{FF2B5EF4-FFF2-40B4-BE49-F238E27FC236}">
                <a16:creationId xmlns:a16="http://schemas.microsoft.com/office/drawing/2014/main" id="{5178F1AA-8AD3-BC4B-6987-FCD53DB206E8}"/>
              </a:ext>
            </a:extLst>
          </p:cNvPr>
          <p:cNvSpPr>
            <a:spLocks noGrp="1"/>
          </p:cNvSpPr>
          <p:nvPr>
            <p:ph type="sldNum" sz="quarter" idx="5"/>
          </p:nvPr>
        </p:nvSpPr>
        <p:spPr/>
        <p:txBody>
          <a:bodyPr/>
          <a:lstStyle/>
          <a:p>
            <a:fld id="{F615DDFD-030C-4D5A-B33E-3A7E7538D2BE}" type="slidenum">
              <a:rPr lang="de-CH" smtClean="0"/>
              <a:t>2</a:t>
            </a:fld>
            <a:endParaRPr lang="de-CH"/>
          </a:p>
        </p:txBody>
      </p:sp>
    </p:spTree>
    <p:extLst>
      <p:ext uri="{BB962C8B-B14F-4D97-AF65-F5344CB8AC3E}">
        <p14:creationId xmlns:p14="http://schemas.microsoft.com/office/powerpoint/2010/main" val="3915374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22BED-B008-900A-E9B0-8BFDF6A596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55AE26-539A-1803-D6EB-A27F72FF16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56A574-B7AF-8BEA-8227-78E0B9861EC0}"/>
              </a:ext>
            </a:extLst>
          </p:cNvPr>
          <p:cNvSpPr>
            <a:spLocks noGrp="1"/>
          </p:cNvSpPr>
          <p:nvPr>
            <p:ph type="body" idx="1"/>
          </p:nvPr>
        </p:nvSpPr>
        <p:spPr/>
        <p:txBody>
          <a:bodyPr/>
          <a:lstStyle/>
          <a:p>
            <a:endParaRPr lang="en-US" noProof="0" dirty="0">
              <a:sym typeface="Wingdings" panose="05000000000000000000" pitchFamily="2" charset="2"/>
            </a:endParaRPr>
          </a:p>
        </p:txBody>
      </p:sp>
      <p:sp>
        <p:nvSpPr>
          <p:cNvPr id="4" name="Slide Number Placeholder 3">
            <a:extLst>
              <a:ext uri="{FF2B5EF4-FFF2-40B4-BE49-F238E27FC236}">
                <a16:creationId xmlns:a16="http://schemas.microsoft.com/office/drawing/2014/main" id="{DE0CCE37-241D-6BA8-E216-0298BDC63E74}"/>
              </a:ext>
            </a:extLst>
          </p:cNvPr>
          <p:cNvSpPr>
            <a:spLocks noGrp="1"/>
          </p:cNvSpPr>
          <p:nvPr>
            <p:ph type="sldNum" sz="quarter" idx="5"/>
          </p:nvPr>
        </p:nvSpPr>
        <p:spPr/>
        <p:txBody>
          <a:bodyPr/>
          <a:lstStyle/>
          <a:p>
            <a:fld id="{F615DDFD-030C-4D5A-B33E-3A7E7538D2BE}" type="slidenum">
              <a:rPr lang="de-CH" smtClean="0"/>
              <a:t>20</a:t>
            </a:fld>
            <a:endParaRPr lang="de-CH"/>
          </a:p>
        </p:txBody>
      </p:sp>
    </p:spTree>
    <p:extLst>
      <p:ext uri="{BB962C8B-B14F-4D97-AF65-F5344CB8AC3E}">
        <p14:creationId xmlns:p14="http://schemas.microsoft.com/office/powerpoint/2010/main" val="1567302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FB812-FDFF-2666-0FA3-D8C1390061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60AF7A-BE25-1800-51FB-C378B18D15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73EA04-0BD2-5D00-4CDE-426A4E96FF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E2329B-4690-BAA5-6E5B-CE2B9E7E9B89}"/>
              </a:ext>
            </a:extLst>
          </p:cNvPr>
          <p:cNvSpPr>
            <a:spLocks noGrp="1"/>
          </p:cNvSpPr>
          <p:nvPr>
            <p:ph type="sldNum" sz="quarter" idx="5"/>
          </p:nvPr>
        </p:nvSpPr>
        <p:spPr/>
        <p:txBody>
          <a:bodyPr/>
          <a:lstStyle/>
          <a:p>
            <a:fld id="{F615DDFD-030C-4D5A-B33E-3A7E7538D2BE}" type="slidenum">
              <a:rPr lang="de-CH" smtClean="0"/>
              <a:t>21</a:t>
            </a:fld>
            <a:endParaRPr lang="de-CH"/>
          </a:p>
        </p:txBody>
      </p:sp>
    </p:spTree>
    <p:extLst>
      <p:ext uri="{BB962C8B-B14F-4D97-AF65-F5344CB8AC3E}">
        <p14:creationId xmlns:p14="http://schemas.microsoft.com/office/powerpoint/2010/main" val="3885151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6D545-7B00-533F-45AE-ED3BB37757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F4974-49FC-7679-C450-87E38C8A3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085B7F-DFC9-BF6D-35CD-100D6E7740C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Bidding information  bid value (resource cost, operating cost, etc.) and capacity (actually quite clear?) implicit in EnergyScope TD?  validation, other 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Storage  efficiency, periods, state of charge (SoC)  clean/smooth integration tricky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Case study   </a:t>
            </a:r>
            <a:r>
              <a:rPr lang="en-US" dirty="0"/>
              <a:t>EnergyScope TD</a:t>
            </a:r>
            <a:r>
              <a:rPr lang="en-US" noProof="0" dirty="0">
                <a:sym typeface="Wingdings" panose="05000000000000000000" pitchFamily="2" charset="2"/>
              </a:rPr>
              <a:t>, waste management economy, waste-to-energy (biogas, electricity)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Conclusion  market-activating bids, market price(, investment/operation decision-making)</a:t>
            </a:r>
          </a:p>
          <a:p>
            <a:endParaRPr lang="en-US" dirty="0"/>
          </a:p>
        </p:txBody>
      </p:sp>
      <p:sp>
        <p:nvSpPr>
          <p:cNvPr id="4" name="Slide Number Placeholder 3">
            <a:extLst>
              <a:ext uri="{FF2B5EF4-FFF2-40B4-BE49-F238E27FC236}">
                <a16:creationId xmlns:a16="http://schemas.microsoft.com/office/drawing/2014/main" id="{8602CA30-16D1-CAFF-766D-CAEBC2202FD8}"/>
              </a:ext>
            </a:extLst>
          </p:cNvPr>
          <p:cNvSpPr>
            <a:spLocks noGrp="1"/>
          </p:cNvSpPr>
          <p:nvPr>
            <p:ph type="sldNum" sz="quarter" idx="5"/>
          </p:nvPr>
        </p:nvSpPr>
        <p:spPr/>
        <p:txBody>
          <a:bodyPr/>
          <a:lstStyle/>
          <a:p>
            <a:fld id="{F615DDFD-030C-4D5A-B33E-3A7E7538D2BE}" type="slidenum">
              <a:rPr lang="de-CH" smtClean="0"/>
              <a:t>22</a:t>
            </a:fld>
            <a:endParaRPr lang="de-CH"/>
          </a:p>
        </p:txBody>
      </p:sp>
    </p:spTree>
    <p:extLst>
      <p:ext uri="{BB962C8B-B14F-4D97-AF65-F5344CB8AC3E}">
        <p14:creationId xmlns:p14="http://schemas.microsoft.com/office/powerpoint/2010/main" val="2564776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15DDFD-030C-4D5A-B33E-3A7E7538D2BE}" type="slidenum">
              <a:rPr lang="de-CH" smtClean="0"/>
              <a:t>23</a:t>
            </a:fld>
            <a:endParaRPr lang="de-CH"/>
          </a:p>
        </p:txBody>
      </p:sp>
    </p:spTree>
    <p:extLst>
      <p:ext uri="{BB962C8B-B14F-4D97-AF65-F5344CB8AC3E}">
        <p14:creationId xmlns:p14="http://schemas.microsoft.com/office/powerpoint/2010/main" val="3150503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454EC-72B2-94D0-7899-33B830D19E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A4F051-E464-BCB7-C806-D6C7C3EEE8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35E8A1-A131-F82F-B5BD-FEBE76E06A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5C4BB0-2CBF-76D2-8A67-3CE4FCFB7038}"/>
              </a:ext>
            </a:extLst>
          </p:cNvPr>
          <p:cNvSpPr>
            <a:spLocks noGrp="1"/>
          </p:cNvSpPr>
          <p:nvPr>
            <p:ph type="sldNum" sz="quarter" idx="5"/>
          </p:nvPr>
        </p:nvSpPr>
        <p:spPr/>
        <p:txBody>
          <a:bodyPr/>
          <a:lstStyle/>
          <a:p>
            <a:fld id="{F615DDFD-030C-4D5A-B33E-3A7E7538D2BE}" type="slidenum">
              <a:rPr lang="de-CH" smtClean="0"/>
              <a:t>24</a:t>
            </a:fld>
            <a:endParaRPr lang="de-CH"/>
          </a:p>
        </p:txBody>
      </p:sp>
    </p:spTree>
    <p:extLst>
      <p:ext uri="{BB962C8B-B14F-4D97-AF65-F5344CB8AC3E}">
        <p14:creationId xmlns:p14="http://schemas.microsoft.com/office/powerpoint/2010/main" val="2215240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11828-8906-5460-4EF3-D59EE6C0F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8E4634-7E70-5BBD-26AC-41CE0A69BA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DB05CD-6EF8-3255-D622-0CBFE753A41B}"/>
              </a:ext>
            </a:extLst>
          </p:cNvPr>
          <p:cNvSpPr>
            <a:spLocks noGrp="1"/>
          </p:cNvSpPr>
          <p:nvPr>
            <p:ph type="body" idx="1"/>
          </p:nvPr>
        </p:nvSpPr>
        <p:spPr/>
        <p:txBody>
          <a:bodyPr/>
          <a:lstStyle/>
          <a:p>
            <a:endParaRPr lang="en-US" noProof="0" dirty="0">
              <a:sym typeface="Wingdings" panose="05000000000000000000" pitchFamily="2" charset="2"/>
            </a:endParaRPr>
          </a:p>
        </p:txBody>
      </p:sp>
      <p:sp>
        <p:nvSpPr>
          <p:cNvPr id="4" name="Slide Number Placeholder 3">
            <a:extLst>
              <a:ext uri="{FF2B5EF4-FFF2-40B4-BE49-F238E27FC236}">
                <a16:creationId xmlns:a16="http://schemas.microsoft.com/office/drawing/2014/main" id="{224EDD28-06BA-493A-2B0B-50D8F04CBFDB}"/>
              </a:ext>
            </a:extLst>
          </p:cNvPr>
          <p:cNvSpPr>
            <a:spLocks noGrp="1"/>
          </p:cNvSpPr>
          <p:nvPr>
            <p:ph type="sldNum" sz="quarter" idx="5"/>
          </p:nvPr>
        </p:nvSpPr>
        <p:spPr/>
        <p:txBody>
          <a:bodyPr/>
          <a:lstStyle/>
          <a:p>
            <a:fld id="{F615DDFD-030C-4D5A-B33E-3A7E7538D2BE}" type="slidenum">
              <a:rPr lang="de-CH" smtClean="0"/>
              <a:t>25</a:t>
            </a:fld>
            <a:endParaRPr lang="de-CH"/>
          </a:p>
        </p:txBody>
      </p:sp>
    </p:spTree>
    <p:extLst>
      <p:ext uri="{BB962C8B-B14F-4D97-AF65-F5344CB8AC3E}">
        <p14:creationId xmlns:p14="http://schemas.microsoft.com/office/powerpoint/2010/main" val="4292258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F200C-5572-094E-977C-4C74EAF962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DCC5D6-DF21-5100-00B6-75685E4F27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608A3C-946F-66DA-5E49-D36459CF97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However, this does not reflect how modern power markets operate, where stakeholders make decentral decisions.</a:t>
            </a:r>
            <a:endParaRPr lang="en-US" noProof="0" dirty="0">
              <a:sym typeface="Wingdings" panose="05000000000000000000" pitchFamily="2" charset="2"/>
            </a:endParaRPr>
          </a:p>
        </p:txBody>
      </p:sp>
      <p:sp>
        <p:nvSpPr>
          <p:cNvPr id="4" name="Slide Number Placeholder 3">
            <a:extLst>
              <a:ext uri="{FF2B5EF4-FFF2-40B4-BE49-F238E27FC236}">
                <a16:creationId xmlns:a16="http://schemas.microsoft.com/office/drawing/2014/main" id="{0562779E-07DC-3629-1999-AEA054CDD661}"/>
              </a:ext>
            </a:extLst>
          </p:cNvPr>
          <p:cNvSpPr>
            <a:spLocks noGrp="1"/>
          </p:cNvSpPr>
          <p:nvPr>
            <p:ph type="sldNum" sz="quarter" idx="5"/>
          </p:nvPr>
        </p:nvSpPr>
        <p:spPr/>
        <p:txBody>
          <a:bodyPr/>
          <a:lstStyle/>
          <a:p>
            <a:fld id="{F615DDFD-030C-4D5A-B33E-3A7E7538D2BE}" type="slidenum">
              <a:rPr lang="de-CH" smtClean="0"/>
              <a:t>3</a:t>
            </a:fld>
            <a:endParaRPr lang="de-CH"/>
          </a:p>
        </p:txBody>
      </p:sp>
    </p:spTree>
    <p:extLst>
      <p:ext uri="{BB962C8B-B14F-4D97-AF65-F5344CB8AC3E}">
        <p14:creationId xmlns:p14="http://schemas.microsoft.com/office/powerpoint/2010/main" val="141658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568FE-712F-C625-D959-2A8973CB95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E8B815-512E-D5C3-98B7-6E91D89B7D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751C58-B910-9047-699B-2AE3298410CD}"/>
              </a:ext>
            </a:extLst>
          </p:cNvPr>
          <p:cNvSpPr>
            <a:spLocks noGrp="1"/>
          </p:cNvSpPr>
          <p:nvPr>
            <p:ph type="body" idx="1"/>
          </p:nvPr>
        </p:nvSpPr>
        <p:spPr/>
        <p:txBody>
          <a:bodyPr/>
          <a:lstStyle/>
          <a:p>
            <a:r>
              <a:rPr lang="en-US" noProof="0" dirty="0"/>
              <a:t>Climate change </a:t>
            </a:r>
            <a:r>
              <a:rPr lang="en-US" noProof="0" dirty="0">
                <a:sym typeface="Wingdings" panose="05000000000000000000" pitchFamily="2" charset="2"/>
              </a:rPr>
              <a:t> multinational challenge  joint GHG reduction target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EU carbon/electricity market bilevel optimization </a:t>
            </a:r>
            <a:r>
              <a:rPr lang="en-US" noProof="0" dirty="0">
                <a:sym typeface="Wingdings" panose="05000000000000000000" pitchFamily="2" charset="2"/>
              </a:rPr>
              <a:t> cost-optimal transition pathway</a:t>
            </a:r>
          </a:p>
          <a:p>
            <a:r>
              <a:rPr lang="en-US" noProof="0" dirty="0">
                <a:sym typeface="Wingdings" panose="05000000000000000000" pitchFamily="2" charset="2"/>
              </a:rPr>
              <a:t>National interest  minimize energy supply cost  competition between countries</a:t>
            </a:r>
          </a:p>
        </p:txBody>
      </p:sp>
      <p:sp>
        <p:nvSpPr>
          <p:cNvPr id="4" name="Slide Number Placeholder 3">
            <a:extLst>
              <a:ext uri="{FF2B5EF4-FFF2-40B4-BE49-F238E27FC236}">
                <a16:creationId xmlns:a16="http://schemas.microsoft.com/office/drawing/2014/main" id="{F204CB57-C0D2-0DB5-0283-E4AC67CF4D61}"/>
              </a:ext>
            </a:extLst>
          </p:cNvPr>
          <p:cNvSpPr>
            <a:spLocks noGrp="1"/>
          </p:cNvSpPr>
          <p:nvPr>
            <p:ph type="sldNum" sz="quarter" idx="5"/>
          </p:nvPr>
        </p:nvSpPr>
        <p:spPr/>
        <p:txBody>
          <a:bodyPr/>
          <a:lstStyle/>
          <a:p>
            <a:fld id="{F615DDFD-030C-4D5A-B33E-3A7E7538D2BE}" type="slidenum">
              <a:rPr lang="de-CH" smtClean="0"/>
              <a:t>4</a:t>
            </a:fld>
            <a:endParaRPr lang="de-CH"/>
          </a:p>
        </p:txBody>
      </p:sp>
    </p:spTree>
    <p:extLst>
      <p:ext uri="{BB962C8B-B14F-4D97-AF65-F5344CB8AC3E}">
        <p14:creationId xmlns:p14="http://schemas.microsoft.com/office/powerpoint/2010/main" val="3473315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37240-192E-8F36-F7AE-DB991E79DD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B23ED-B83E-A122-19CD-4679F838D2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6FC46-A263-7106-7997-931F8FACA516}"/>
              </a:ext>
            </a:extLst>
          </p:cNvPr>
          <p:cNvSpPr>
            <a:spLocks noGrp="1"/>
          </p:cNvSpPr>
          <p:nvPr>
            <p:ph type="body" idx="1"/>
          </p:nvPr>
        </p:nvSpPr>
        <p:spPr/>
        <p:txBody>
          <a:bodyPr/>
          <a:lstStyle/>
          <a:p>
            <a:r>
              <a:rPr lang="en-US" noProof="0" dirty="0">
                <a:sym typeface="Wingdings" panose="05000000000000000000" pitchFamily="2" charset="2"/>
              </a:rPr>
              <a:t>Bilevel  single-level MILP</a:t>
            </a:r>
          </a:p>
        </p:txBody>
      </p:sp>
      <p:sp>
        <p:nvSpPr>
          <p:cNvPr id="4" name="Slide Number Placeholder 3">
            <a:extLst>
              <a:ext uri="{FF2B5EF4-FFF2-40B4-BE49-F238E27FC236}">
                <a16:creationId xmlns:a16="http://schemas.microsoft.com/office/drawing/2014/main" id="{2F121943-FEC7-81C7-6F00-4C0AC12C0774}"/>
              </a:ext>
            </a:extLst>
          </p:cNvPr>
          <p:cNvSpPr>
            <a:spLocks noGrp="1"/>
          </p:cNvSpPr>
          <p:nvPr>
            <p:ph type="sldNum" sz="quarter" idx="5"/>
          </p:nvPr>
        </p:nvSpPr>
        <p:spPr/>
        <p:txBody>
          <a:bodyPr/>
          <a:lstStyle/>
          <a:p>
            <a:fld id="{F615DDFD-030C-4D5A-B33E-3A7E7538D2BE}" type="slidenum">
              <a:rPr lang="de-CH" smtClean="0"/>
              <a:t>5</a:t>
            </a:fld>
            <a:endParaRPr lang="de-CH"/>
          </a:p>
        </p:txBody>
      </p:sp>
    </p:spTree>
    <p:extLst>
      <p:ext uri="{BB962C8B-B14F-4D97-AF65-F5344CB8AC3E}">
        <p14:creationId xmlns:p14="http://schemas.microsoft.com/office/powerpoint/2010/main" val="1880673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64FDB-7E18-36C2-3782-E140B789CC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70D7EB-BA27-AE24-32D0-154100942B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747184-32BE-03E8-3A24-BA7F9873B5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3B6C6D-1D9D-FFE5-1179-0EDC9BA5F0C3}"/>
              </a:ext>
            </a:extLst>
          </p:cNvPr>
          <p:cNvSpPr>
            <a:spLocks noGrp="1"/>
          </p:cNvSpPr>
          <p:nvPr>
            <p:ph type="sldNum" sz="quarter" idx="5"/>
          </p:nvPr>
        </p:nvSpPr>
        <p:spPr/>
        <p:txBody>
          <a:bodyPr/>
          <a:lstStyle/>
          <a:p>
            <a:fld id="{F615DDFD-030C-4D5A-B33E-3A7E7538D2BE}" type="slidenum">
              <a:rPr lang="de-CH" smtClean="0"/>
              <a:t>6</a:t>
            </a:fld>
            <a:endParaRPr lang="de-CH"/>
          </a:p>
        </p:txBody>
      </p:sp>
    </p:spTree>
    <p:extLst>
      <p:ext uri="{BB962C8B-B14F-4D97-AF65-F5344CB8AC3E}">
        <p14:creationId xmlns:p14="http://schemas.microsoft.com/office/powerpoint/2010/main" val="3592093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8E616-E10F-2651-7102-5AA2AF854C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E524FA-7F0D-622C-784B-D12B805FF8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114DE-1AC2-5251-993E-7103B18C3A4D}"/>
              </a:ext>
            </a:extLst>
          </p:cNvPr>
          <p:cNvSpPr>
            <a:spLocks noGrp="1"/>
          </p:cNvSpPr>
          <p:nvPr>
            <p:ph type="body" idx="1"/>
          </p:nvPr>
        </p:nvSpPr>
        <p:spPr/>
        <p:txBody>
          <a:bodyPr/>
          <a:lstStyle/>
          <a:p>
            <a:r>
              <a:rPr lang="en-US" noProof="0" dirty="0">
                <a:sym typeface="Wingdings" panose="05000000000000000000" pitchFamily="2" charset="2"/>
              </a:rPr>
              <a:t>Where to start from?</a:t>
            </a:r>
          </a:p>
          <a:p>
            <a:r>
              <a:rPr lang="en-US" noProof="0" dirty="0">
                <a:sym typeface="Wingdings" panose="05000000000000000000" pitchFamily="2" charset="2"/>
              </a:rPr>
              <a:t>We already have a model which is able to perform a lot of these tasks (multi-sector coupling, spatio-temporal resolution, uncertainty)</a:t>
            </a:r>
          </a:p>
          <a:p>
            <a:r>
              <a:rPr lang="en-US" noProof="0" dirty="0">
                <a:sym typeface="Wingdings" panose="05000000000000000000" pitchFamily="2" charset="2"/>
              </a:rPr>
              <a:t>So, we don’t need to build something from the ground up, instead rather use EnergyScope TD as a starting point</a:t>
            </a:r>
          </a:p>
        </p:txBody>
      </p:sp>
      <p:sp>
        <p:nvSpPr>
          <p:cNvPr id="4" name="Slide Number Placeholder 3">
            <a:extLst>
              <a:ext uri="{FF2B5EF4-FFF2-40B4-BE49-F238E27FC236}">
                <a16:creationId xmlns:a16="http://schemas.microsoft.com/office/drawing/2014/main" id="{D8A2CAA6-50AB-719C-8909-342718DA159E}"/>
              </a:ext>
            </a:extLst>
          </p:cNvPr>
          <p:cNvSpPr>
            <a:spLocks noGrp="1"/>
          </p:cNvSpPr>
          <p:nvPr>
            <p:ph type="sldNum" sz="quarter" idx="5"/>
          </p:nvPr>
        </p:nvSpPr>
        <p:spPr/>
        <p:txBody>
          <a:bodyPr/>
          <a:lstStyle/>
          <a:p>
            <a:fld id="{F615DDFD-030C-4D5A-B33E-3A7E7538D2BE}" type="slidenum">
              <a:rPr lang="de-CH" smtClean="0"/>
              <a:t>7</a:t>
            </a:fld>
            <a:endParaRPr lang="de-CH"/>
          </a:p>
        </p:txBody>
      </p:sp>
    </p:spTree>
    <p:extLst>
      <p:ext uri="{BB962C8B-B14F-4D97-AF65-F5344CB8AC3E}">
        <p14:creationId xmlns:p14="http://schemas.microsoft.com/office/powerpoint/2010/main" val="746785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1199E-D53C-8F61-B6B6-CDFA61636E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2A165-95F3-1E9F-1D3F-E392A4388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EF6E4-50F4-478D-9231-66FCC92B06D4}"/>
              </a:ext>
            </a:extLst>
          </p:cNvPr>
          <p:cNvSpPr>
            <a:spLocks noGrp="1"/>
          </p:cNvSpPr>
          <p:nvPr>
            <p:ph type="body" idx="1"/>
          </p:nvPr>
        </p:nvSpPr>
        <p:spPr/>
        <p:txBody>
          <a:bodyPr/>
          <a:lstStyle/>
          <a:p>
            <a:endParaRPr lang="en-US" noProof="0" dirty="0">
              <a:sym typeface="Wingdings" panose="05000000000000000000" pitchFamily="2" charset="2"/>
            </a:endParaRPr>
          </a:p>
        </p:txBody>
      </p:sp>
      <p:sp>
        <p:nvSpPr>
          <p:cNvPr id="4" name="Slide Number Placeholder 3">
            <a:extLst>
              <a:ext uri="{FF2B5EF4-FFF2-40B4-BE49-F238E27FC236}">
                <a16:creationId xmlns:a16="http://schemas.microsoft.com/office/drawing/2014/main" id="{F157B1A2-42B4-6CFD-1FD3-A7F3574F4239}"/>
              </a:ext>
            </a:extLst>
          </p:cNvPr>
          <p:cNvSpPr>
            <a:spLocks noGrp="1"/>
          </p:cNvSpPr>
          <p:nvPr>
            <p:ph type="sldNum" sz="quarter" idx="5"/>
          </p:nvPr>
        </p:nvSpPr>
        <p:spPr/>
        <p:txBody>
          <a:bodyPr/>
          <a:lstStyle/>
          <a:p>
            <a:fld id="{F615DDFD-030C-4D5A-B33E-3A7E7538D2BE}" type="slidenum">
              <a:rPr lang="de-CH" smtClean="0"/>
              <a:t>8</a:t>
            </a:fld>
            <a:endParaRPr lang="de-CH"/>
          </a:p>
        </p:txBody>
      </p:sp>
    </p:spTree>
    <p:extLst>
      <p:ext uri="{BB962C8B-B14F-4D97-AF65-F5344CB8AC3E}">
        <p14:creationId xmlns:p14="http://schemas.microsoft.com/office/powerpoint/2010/main" val="1931361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A0BAB-6B7B-BDB1-8170-7353DB868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F3F143-DC15-F6AE-6F9E-EDB1CC24E9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5E5837-B9A7-7940-E3A4-0162E5BA33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What are the corresponding stakeholders in EnergyScope TD?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Resources  e.g. electricity/natural gas grid, uranium, wind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Technologies  processors  e.g. CCGT, nuclear, wind powerplant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Demand  consumers  e.g. electricity load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ym typeface="Wingdings" panose="05000000000000000000" pitchFamily="2" charset="2"/>
              </a:rPr>
              <a:t>?  products  electricity, natural gas, uranium, wind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ym typeface="Wingdings" panose="05000000000000000000" pitchFamily="2" charset="2"/>
            </a:endParaRPr>
          </a:p>
        </p:txBody>
      </p:sp>
      <p:sp>
        <p:nvSpPr>
          <p:cNvPr id="4" name="Slide Number Placeholder 3">
            <a:extLst>
              <a:ext uri="{FF2B5EF4-FFF2-40B4-BE49-F238E27FC236}">
                <a16:creationId xmlns:a16="http://schemas.microsoft.com/office/drawing/2014/main" id="{8BBC6560-C76E-CD66-0BD2-A35DB2A1C4FD}"/>
              </a:ext>
            </a:extLst>
          </p:cNvPr>
          <p:cNvSpPr>
            <a:spLocks noGrp="1"/>
          </p:cNvSpPr>
          <p:nvPr>
            <p:ph type="sldNum" sz="quarter" idx="5"/>
          </p:nvPr>
        </p:nvSpPr>
        <p:spPr/>
        <p:txBody>
          <a:bodyPr/>
          <a:lstStyle/>
          <a:p>
            <a:fld id="{F615DDFD-030C-4D5A-B33E-3A7E7538D2BE}" type="slidenum">
              <a:rPr lang="de-CH" smtClean="0"/>
              <a:t>9</a:t>
            </a:fld>
            <a:endParaRPr lang="de-CH"/>
          </a:p>
        </p:txBody>
      </p:sp>
    </p:spTree>
    <p:extLst>
      <p:ext uri="{BB962C8B-B14F-4D97-AF65-F5344CB8AC3E}">
        <p14:creationId xmlns:p14="http://schemas.microsoft.com/office/powerpoint/2010/main" val="35577167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GB"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en-GB"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GB" noProof="0"/>
              <a:t>Click icon to add picture</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GB" noProof="0"/>
              <a:t>Click to edit Master text styles</a:t>
            </a:r>
          </a:p>
        </p:txBody>
      </p:sp>
    </p:spTree>
    <p:extLst>
      <p:ext uri="{BB962C8B-B14F-4D97-AF65-F5344CB8AC3E}">
        <p14:creationId xmlns:p14="http://schemas.microsoft.com/office/powerpoint/2010/main" val="4293381049"/>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640" userDrawn="1">
          <p15:clr>
            <a:srgbClr val="FBAE40"/>
          </p15:clr>
        </p15:guide>
        <p15:guide id="4" orient="horz" pos="3952" userDrawn="1">
          <p15:clr>
            <a:srgbClr val="FBAE40"/>
          </p15:clr>
        </p15:guide>
        <p15:guide id="5" pos="61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en-GB"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C3A6D2EC-26C1-4FD4-BC87-829F7D7A3753}" type="datetime1">
              <a:rPr lang="en-US" noProof="0" smtClean="0"/>
              <a:t>10/30/2025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US"/>
              <a:t>Konstantin Pielmaier | Semester Project | Multi-Product Supply Chain Optimization for the Energy System</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en-GB" noProof="0"/>
              <a:t>Click icon to add picture</a:t>
            </a:r>
            <a:endParaRPr lang="de-CH" noProof="0"/>
          </a:p>
        </p:txBody>
      </p:sp>
    </p:spTree>
    <p:extLst>
      <p:ext uri="{BB962C8B-B14F-4D97-AF65-F5344CB8AC3E}">
        <p14:creationId xmlns:p14="http://schemas.microsoft.com/office/powerpoint/2010/main" val="943852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013ED615-F7C3-4E76-B823-7B8684D3F3BB}" type="datetime1">
              <a:rPr lang="en-US" noProof="0" smtClean="0"/>
              <a:t>10/30/2025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US"/>
              <a:t>Konstantin Pielmaier | Semester Project | Multi-Product Supply Chain Optimization for the Energy System</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en-GB" noProof="0"/>
              <a:t>Click icon to add picture</a:t>
            </a:r>
            <a:endParaRPr lang="de-CH" noProof="0"/>
          </a:p>
        </p:txBody>
      </p:sp>
    </p:spTree>
    <p:extLst>
      <p:ext uri="{BB962C8B-B14F-4D97-AF65-F5344CB8AC3E}">
        <p14:creationId xmlns:p14="http://schemas.microsoft.com/office/powerpoint/2010/main" val="2842048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GB"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F0CC553C-B63A-498D-AD50-54214AC8257D}" type="datetime1">
              <a:rPr lang="en-US" noProof="0" smtClean="0"/>
              <a:t>10/30/2025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US"/>
              <a:t>Konstantin Pielmaier | Semester Project | Multi-Product Supply Chain Optimization for the Energy System</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en-GB" noProof="0"/>
              <a:t>Click icon to add picture</a:t>
            </a:r>
            <a:endParaRPr lang="de-CH" noProof="0"/>
          </a:p>
        </p:txBody>
      </p:sp>
    </p:spTree>
    <p:extLst>
      <p:ext uri="{BB962C8B-B14F-4D97-AF65-F5344CB8AC3E}">
        <p14:creationId xmlns:p14="http://schemas.microsoft.com/office/powerpoint/2010/main" val="3996394784"/>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GB"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94716171-3FAF-4A54-A9C8-6B486E953A4B}" type="datetime1">
              <a:rPr lang="en-US" noProof="0" smtClean="0"/>
              <a:t>10/30/2025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US" noProof="0"/>
              <a:t>Konstantin Pielmaier | Semester Project | Multi-Product Supply Chain Optimization for the Energy System</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en-GB" noProof="0"/>
              <a:t>Click icon to add picture</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en-GB" noProof="0"/>
              <a:t>Click icon to add picture</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CH" noProof="0"/>
          </a:p>
        </p:txBody>
      </p:sp>
    </p:spTree>
    <p:extLst>
      <p:ext uri="{BB962C8B-B14F-4D97-AF65-F5344CB8AC3E}">
        <p14:creationId xmlns:p14="http://schemas.microsoft.com/office/powerpoint/2010/main" val="1085750778"/>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GB"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2B3A5961-79C3-46B6-990C-B3F7220DE924}" type="datetime1">
              <a:rPr lang="en-US" noProof="0" smtClean="0"/>
              <a:t>10/30/2025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US"/>
              <a:t>Konstantin Pielmaier | Semester Project | Multi-Product Supply Chain Optimization for the Energy System</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en-GB" noProof="0"/>
              <a:t>Click icon to add picture</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en-GB" noProof="0"/>
              <a:t>Click icon to add picture</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en-GB" noProof="0"/>
              <a:t>Click icon to add picture</a:t>
            </a:r>
            <a:endParaRPr lang="de-CH" noProof="0"/>
          </a:p>
        </p:txBody>
      </p:sp>
    </p:spTree>
    <p:extLst>
      <p:ext uri="{BB962C8B-B14F-4D97-AF65-F5344CB8AC3E}">
        <p14:creationId xmlns:p14="http://schemas.microsoft.com/office/powerpoint/2010/main" val="2252988954"/>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GB"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en-GB" noProof="0"/>
              <a:t>Click to edit Master text styles</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28951522-CB3E-4D81-8E66-C47A4646D093}" type="datetime1">
              <a:rPr lang="en-US" noProof="0" smtClean="0"/>
              <a:t>10/30/2025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US"/>
              <a:t>Konstantin Pielmaier | Semester Project | Multi-Product Supply Chain Optimization for the Energy System</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en-GB" noProof="0"/>
              <a:t>Click icon to add table</a:t>
            </a:r>
            <a:endParaRPr lang="de-CH" noProof="0"/>
          </a:p>
        </p:txBody>
      </p:sp>
    </p:spTree>
    <p:extLst>
      <p:ext uri="{BB962C8B-B14F-4D97-AF65-F5344CB8AC3E}">
        <p14:creationId xmlns:p14="http://schemas.microsoft.com/office/powerpoint/2010/main" val="2928661315"/>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en-GB" noProof="0"/>
              <a:t>Click to edit Master text styles</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en-GB" noProof="0"/>
              <a:t>Click icon to add picture</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75267033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en-GB"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2"/>
          </a:solidFill>
        </p:spPr>
        <p:txBody>
          <a:bodyPr lIns="324000" tIns="252000" anchor="t" anchorCtr="0"/>
          <a:lstStyle>
            <a:lvl1pPr algn="l">
              <a:lnSpc>
                <a:spcPct val="100000"/>
              </a:lnSpc>
              <a:defRPr sz="3600">
                <a:solidFill>
                  <a:schemeClr val="bg1"/>
                </a:solidFill>
              </a:defRPr>
            </a:lvl1pPr>
          </a:lstStyle>
          <a:p>
            <a:r>
              <a:rPr lang="en-GB"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GB" noProof="0"/>
              <a:t>Click to edit Master text styles</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GB" noProof="0"/>
              <a:t>Click icon to add picture</a:t>
            </a:r>
            <a:endParaRPr lang="de-CH" noProof="0"/>
          </a:p>
        </p:txBody>
      </p:sp>
    </p:spTree>
    <p:extLst>
      <p:ext uri="{BB962C8B-B14F-4D97-AF65-F5344CB8AC3E}">
        <p14:creationId xmlns:p14="http://schemas.microsoft.com/office/powerpoint/2010/main" val="10024114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485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420000"/>
          </a:xfrm>
          <a:solidFill>
            <a:srgbClr val="72791C"/>
          </a:solidFill>
          <a:ln>
            <a:noFill/>
          </a:ln>
        </p:spPr>
        <p:txBody>
          <a:bodyPr lIns="1080000" tIns="252000" anchor="t" anchorCtr="0"/>
          <a:lstStyle>
            <a:lvl1pPr algn="l">
              <a:lnSpc>
                <a:spcPct val="100000"/>
              </a:lnSpc>
              <a:defRPr sz="3600">
                <a:solidFill>
                  <a:schemeClr val="bg1"/>
                </a:solidFill>
              </a:defRPr>
            </a:lvl1pPr>
          </a:lstStyle>
          <a:p>
            <a:r>
              <a:rPr lang="en-GB"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GB" noProof="0"/>
              <a:t>Click to edit Master text styles</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GB" noProof="0"/>
              <a:t>Click icon to add picture</a:t>
            </a:r>
            <a:endParaRPr lang="de-CH" noProof="0"/>
          </a:p>
        </p:txBody>
      </p:sp>
    </p:spTree>
    <p:extLst>
      <p:ext uri="{BB962C8B-B14F-4D97-AF65-F5344CB8AC3E}">
        <p14:creationId xmlns:p14="http://schemas.microsoft.com/office/powerpoint/2010/main" val="3924069494"/>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2"/>
          </a:solidFill>
          <a:ln>
            <a:noFill/>
          </a:ln>
        </p:spPr>
        <p:txBody>
          <a:bodyPr lIns="324000" tIns="1152000" anchor="t" anchorCtr="0"/>
          <a:lstStyle>
            <a:lvl1pPr algn="l">
              <a:lnSpc>
                <a:spcPct val="100000"/>
              </a:lnSpc>
              <a:defRPr sz="3600">
                <a:solidFill>
                  <a:schemeClr val="bg1"/>
                </a:solidFill>
              </a:defRPr>
            </a:lvl1pPr>
          </a:lstStyle>
          <a:p>
            <a:r>
              <a:rPr lang="en-GB"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5122625"/>
            <a:ext cx="10044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GB" noProof="0"/>
              <a:t>Click to edit Master text styles</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GB" noProof="0"/>
              <a:t>Click icon to add picture</a:t>
            </a:r>
            <a:endParaRPr lang="de-CH" noProof="0"/>
          </a:p>
        </p:txBody>
      </p:sp>
    </p:spTree>
    <p:extLst>
      <p:ext uri="{BB962C8B-B14F-4D97-AF65-F5344CB8AC3E}">
        <p14:creationId xmlns:p14="http://schemas.microsoft.com/office/powerpoint/2010/main" val="7325320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GB"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rgbClr val="007A96"/>
          </a:solidFill>
        </p:spPr>
        <p:txBody>
          <a:bodyPr lIns="1080000" tIns="252000" anchor="t" anchorCtr="0"/>
          <a:lstStyle>
            <a:lvl1pPr algn="l">
              <a:lnSpc>
                <a:spcPct val="100000"/>
              </a:lnSpc>
              <a:defRPr sz="3600">
                <a:solidFill>
                  <a:schemeClr val="bg1"/>
                </a:solidFill>
              </a:defRPr>
            </a:lvl1pPr>
          </a:lstStyle>
          <a:p>
            <a:r>
              <a:rPr lang="en-GB" noProof="0"/>
              <a:t>Click to edit Master title style</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GB" noProof="0"/>
              <a:t>Click to edit Master text styles</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GB" noProof="0"/>
              <a:t>Click icon to add picture</a:t>
            </a:r>
            <a:endParaRPr lang="de-CH" noProof="0"/>
          </a:p>
        </p:txBody>
      </p:sp>
    </p:spTree>
    <p:extLst>
      <p:ext uri="{BB962C8B-B14F-4D97-AF65-F5344CB8AC3E}">
        <p14:creationId xmlns:p14="http://schemas.microsoft.com/office/powerpoint/2010/main" val="278925752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GB"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lvl1pPr marL="539750" indent="-539750">
              <a:buFont typeface="+mj-lt"/>
              <a:buAutoNum type="arabicPeriod"/>
              <a:defRPr/>
            </a:lvl1pPr>
            <a:lvl2pPr marL="1079500" indent="-539750">
              <a:buFont typeface="+mj-lt"/>
              <a:buAutoNum type="arabicPeriod"/>
              <a:defRPr/>
            </a:lvl2pPr>
            <a:lvl3pPr marL="1612900" indent="-533400">
              <a:buFont typeface="+mj-lt"/>
              <a:buAutoNum type="arabicPeriod"/>
              <a:defRPr/>
            </a:lvl3pPr>
            <a:lvl4pPr marL="2152650" indent="-539750">
              <a:buFont typeface="+mj-lt"/>
              <a:buAutoNum type="arabicPeriod"/>
              <a:defRPr/>
            </a:lvl4pPr>
            <a:lvl5pPr marL="2692400" indent="-539750">
              <a:buFont typeface="+mj-lt"/>
              <a:buAutoNum type="arabicPeriod"/>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2843CEFB-0B09-4A95-AD59-FC35A1633171}" type="datetime1">
              <a:rPr lang="en-US" noProof="0" smtClean="0"/>
              <a:t>10/30/2025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US"/>
              <a:t>Konstantin Pielmaier | Semester Project | Multi-Product Supply Chain Optimization for the Energy System</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222159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GB"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9C20C909-19F2-460B-B667-CA6A01EAEDD2}" type="datetime1">
              <a:rPr lang="en-US" noProof="0" smtClean="0"/>
              <a:t>10/30/2025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US"/>
              <a:t>Konstantin Pielmaier | Semester Project | Multi-Product Supply Chain Optimization for the Energy System</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1888753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GB"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3E778CA4-89E8-455F-915E-C02AD07C10C3}" type="datetime1">
              <a:rPr lang="en-US" noProof="0" smtClean="0"/>
              <a:t>10/30/2025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US"/>
              <a:t>Konstantin Pielmaier | Semester Project | Multi-Product Supply Chain Optimization for the Energy System</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en-GB" noProof="0"/>
              <a:t>Click to edit Master text styles</a:t>
            </a:r>
          </a:p>
        </p:txBody>
      </p:sp>
    </p:spTree>
    <p:extLst>
      <p:ext uri="{BB962C8B-B14F-4D97-AF65-F5344CB8AC3E}">
        <p14:creationId xmlns:p14="http://schemas.microsoft.com/office/powerpoint/2010/main" val="42600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en-GB"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fld id="{16FBACB1-9FC0-4EAA-8D4F-63EF2103CFEB}" type="datetime1">
              <a:rPr lang="en-US" noProof="0" smtClean="0"/>
              <a:t>10/30/2025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a:solidFill>
                  <a:schemeClr val="bg1"/>
                </a:solidFill>
              </a:defRPr>
            </a:lvl1pPr>
          </a:lstStyle>
          <a:p>
            <a:r>
              <a:rPr lang="en-US"/>
              <a:t>Konstantin Pielmaier | Semester Project | Multi-Product Supply Chain Optimization for the Energy System</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Tree>
    <p:extLst>
      <p:ext uri="{BB962C8B-B14F-4D97-AF65-F5344CB8AC3E}">
        <p14:creationId xmlns:p14="http://schemas.microsoft.com/office/powerpoint/2010/main" val="371683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fld id="{18CAFB21-B775-458D-9482-80BA0928A731}" type="datetime1">
              <a:rPr lang="en-US" noProof="0" smtClean="0"/>
              <a:t>10/30/2025</a:t>
            </a:fld>
            <a:endParaRPr lang="de-CH" noProof="0"/>
          </a:p>
        </p:txBody>
      </p:sp>
      <p:sp>
        <p:nvSpPr>
          <p:cNvPr id="5" name="Fußzeilenplatzhalter 4">
            <a:extLst>
              <a:ext uri="{FF2B5EF4-FFF2-40B4-BE49-F238E27FC236}">
                <a16:creationId xmlns:a16="http://schemas.microsoft.com/office/drawing/2014/main" id="{411EC403-6E63-4450-AFDD-66CA49D6CCBE}"/>
              </a:ext>
            </a:extLst>
          </p:cNvPr>
          <p:cNvSpPr>
            <a:spLocks noGrp="1"/>
          </p:cNvSpPr>
          <p:nvPr>
            <p:ph type="ftr" sz="quarter" idx="3"/>
          </p:nvPr>
        </p:nvSpPr>
        <p:spPr>
          <a:xfrm>
            <a:off x="2171700" y="6522444"/>
            <a:ext cx="5400000" cy="216000"/>
          </a:xfrm>
          <a:prstGeom prst="rect">
            <a:avLst/>
          </a:prstGeom>
        </p:spPr>
        <p:txBody>
          <a:bodyPr vert="horz" lIns="0" tIns="0" rIns="0" bIns="0" rtlCol="0" anchor="ctr"/>
          <a:lstStyle>
            <a:lvl1pPr algn="l">
              <a:defRPr sz="800">
                <a:solidFill>
                  <a:schemeClr val="tx1"/>
                </a:solidFill>
              </a:defRPr>
            </a:lvl1pPr>
          </a:lstStyle>
          <a:p>
            <a:r>
              <a:rPr lang="en-US" noProof="0"/>
              <a:t>Konstantin Pielmaier | Semester Project | Multi-Product Supply Chain Optimization for the Energy System</a:t>
            </a:r>
            <a:endParaRPr lang="de-CH" noProof="0"/>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a:t>
            </a:fld>
            <a:endParaRPr lang="de-CH" noProof="0"/>
          </a:p>
        </p:txBody>
      </p:sp>
      <p:pic>
        <p:nvPicPr>
          <p:cNvPr id="7" name="Grafik 6"/>
          <p:cNvPicPr>
            <a:picLocks noChangeAspect="1"/>
          </p:cNvPicPr>
          <p:nvPr userDrawn="1"/>
        </p:nvPicPr>
        <p:blipFill>
          <a:blip r:embed="rId18" cstate="hqprint">
            <a:extLst>
              <a:ext uri="{28A0092B-C50C-407E-A947-70E740481C1C}">
                <a14:useLocalDpi xmlns:a14="http://schemas.microsoft.com/office/drawing/2010/main" val="0"/>
              </a:ext>
            </a:extLst>
          </a:blip>
          <a:stretch>
            <a:fillRect/>
          </a:stretch>
        </p:blipFill>
        <p:spPr>
          <a:xfrm>
            <a:off x="9322832" y="65587"/>
            <a:ext cx="2277200" cy="877901"/>
          </a:xfrm>
          <a:prstGeom prst="rect">
            <a:avLst/>
          </a:prstGeom>
        </p:spPr>
      </p:pic>
    </p:spTree>
    <p:extLst>
      <p:ext uri="{BB962C8B-B14F-4D97-AF65-F5344CB8AC3E}">
        <p14:creationId xmlns:p14="http://schemas.microsoft.com/office/powerpoint/2010/main" val="4096062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0"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914400"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userDrawn="1">
          <p15:clr>
            <a:srgbClr val="F26B43"/>
          </p15:clr>
        </p15:guide>
        <p15:guide id="3" pos="7219" userDrawn="1">
          <p15:clr>
            <a:srgbClr val="F26B43"/>
          </p15:clr>
        </p15:guide>
        <p15:guide id="4" orient="horz" pos="164" userDrawn="1">
          <p15:clr>
            <a:srgbClr val="F26B43"/>
          </p15:clr>
        </p15:guide>
        <p15:guide id="5" orient="horz" pos="890" userDrawn="1">
          <p15:clr>
            <a:srgbClr val="F26B43"/>
          </p15:clr>
        </p15:guide>
        <p15:guide id="6" orient="horz" pos="420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9.jpg"/><Relationship Id="rId7" Type="http://schemas.openxmlformats.org/officeDocument/2006/relationships/image" Target="../media/image17.svg"/><Relationship Id="rId12"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35.svg"/><Relationship Id="rId5" Type="http://schemas.openxmlformats.org/officeDocument/2006/relationships/image" Target="../media/image31.sv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8.jpg"/><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6.png"/><Relationship Id="rId7" Type="http://schemas.openxmlformats.org/officeDocument/2006/relationships/image" Target="../media/image34.png"/><Relationship Id="rId12" Type="http://schemas.openxmlformats.org/officeDocument/2006/relationships/image" Target="../media/image38.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hyperlink" Target="https://doi.org/10.1016/j.compchemeng.2020.107157" TargetMode="External"/><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17.sv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1.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40.svg"/><Relationship Id="rId2" Type="http://schemas.openxmlformats.org/officeDocument/2006/relationships/notesSlide" Target="../notesSlides/notesSlide13.xml"/><Relationship Id="rId16" Type="http://schemas.openxmlformats.org/officeDocument/2006/relationships/image" Target="../media/image44.sv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9.png"/><Relationship Id="rId5" Type="http://schemas.openxmlformats.org/officeDocument/2006/relationships/image" Target="../media/image32.png"/><Relationship Id="rId15" Type="http://schemas.openxmlformats.org/officeDocument/2006/relationships/image" Target="../media/image43.png"/><Relationship Id="rId10" Type="http://schemas.openxmlformats.org/officeDocument/2006/relationships/image" Target="../media/image17.svg"/><Relationship Id="rId4" Type="http://schemas.openxmlformats.org/officeDocument/2006/relationships/image" Target="../media/image35.svg"/><Relationship Id="rId9" Type="http://schemas.openxmlformats.org/officeDocument/2006/relationships/image" Target="../media/image16.png"/><Relationship Id="rId14" Type="http://schemas.openxmlformats.org/officeDocument/2006/relationships/image" Target="../media/image42.svg"/></Relationships>
</file>

<file path=ppt/slides/_rels/slide1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doi.org/10.1016/j.compchemeng.2020.107157"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s://doi.org/10.1016/j.compchemeng.2020.107157"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8.jpg"/><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svg"/><Relationship Id="rId3" Type="http://schemas.openxmlformats.org/officeDocument/2006/relationships/image" Target="../media/image49.jpg"/><Relationship Id="rId7" Type="http://schemas.openxmlformats.org/officeDocument/2006/relationships/image" Target="../media/image51.svg"/><Relationship Id="rId12"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2.jpg"/><Relationship Id="rId5" Type="http://schemas.openxmlformats.org/officeDocument/2006/relationships/image" Target="../media/image470.png"/><Relationship Id="rId10" Type="http://schemas.openxmlformats.org/officeDocument/2006/relationships/image" Target="../media/image29.jpg"/><Relationship Id="rId4" Type="http://schemas.openxmlformats.org/officeDocument/2006/relationships/hyperlink" Target="https://doi.org/10.1016/j.compchemeng.2022.107666" TargetMode="External"/><Relationship Id="rId9" Type="http://schemas.openxmlformats.org/officeDocument/2006/relationships/image" Target="../media/image35.svg"/></Relationships>
</file>

<file path=ppt/slides/_rels/slide2.xml.rels><?xml version="1.0" encoding="UTF-8" standalone="yes"?>
<Relationships xmlns="http://schemas.openxmlformats.org/package/2006/relationships"><Relationship Id="rId3" Type="http://schemas.openxmlformats.org/officeDocument/2006/relationships/hyperlink" Target="https://doi.org/10.1016/j.isci.2024.110168"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doi.org/10.1016/j.compchemeng.2022.107666"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8.jp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image" Target="../media/image29.jp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65.svg"/><Relationship Id="rId2" Type="http://schemas.openxmlformats.org/officeDocument/2006/relationships/notesSlide" Target="../notesSlides/notesSlide22.xml"/><Relationship Id="rId16"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1.svg"/><Relationship Id="rId15" Type="http://schemas.openxmlformats.org/officeDocument/2006/relationships/image" Target="../media/image63.svg"/><Relationship Id="rId10" Type="http://schemas.openxmlformats.org/officeDocument/2006/relationships/image" Target="../media/image58.png"/><Relationship Id="rId4" Type="http://schemas.openxmlformats.org/officeDocument/2006/relationships/image" Target="../media/image50.png"/><Relationship Id="rId9" Type="http://schemas.openxmlformats.org/officeDocument/2006/relationships/image" Target="../media/image57.svg"/><Relationship Id="rId14" Type="http://schemas.openxmlformats.org/officeDocument/2006/relationships/image" Target="../media/image6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016/j.isci.2024.110168"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s://doi.org/10.1016/j.compchemeng.2022.107666" TargetMode="External"/><Relationship Id="rId5" Type="http://schemas.openxmlformats.org/officeDocument/2006/relationships/hyperlink" Target="https://doi.org/10.1016/j.compchemeng.2020.107157" TargetMode="External"/><Relationship Id="rId4" Type="http://schemas.openxmlformats.org/officeDocument/2006/relationships/hyperlink" Target="https://doi.org/10.1016/j.apenergy.2019.113729"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s://doi.org/10.1016/j.compchemeng.2020.107157"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hyperlink" Target="https://doi.org/10.1016/j.isci.2024.110168" TargetMode="External"/><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jpg"/></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16/j.isci.2024.110168"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hyperlink" Target="https://doi.org/10.1016/j.isci.2024.110168" TargetMode="External"/><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jpg"/></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doi.org/10.1016/j.apenergy.2019.113729"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9.jpg"/><Relationship Id="rId5" Type="http://schemas.openxmlformats.org/officeDocument/2006/relationships/image" Target="../media/image16.png"/><Relationship Id="rId10" Type="http://schemas.openxmlformats.org/officeDocument/2006/relationships/image" Target="../media/image35.svg"/><Relationship Id="rId4" Type="http://schemas.openxmlformats.org/officeDocument/2006/relationships/image" Target="../media/image31.sv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a:extLst>
              <a:ext uri="{FF2B5EF4-FFF2-40B4-BE49-F238E27FC236}">
                <a16:creationId xmlns:a16="http://schemas.microsoft.com/office/drawing/2014/main" id="{882FF669-564A-4497-A386-BA8B28F256B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461" b="461"/>
          <a:stretch>
            <a:fillRect/>
          </a:stretch>
        </p:blipFill>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p:txBody>
          <a:bodyPr/>
          <a:lstStyle/>
          <a:p>
            <a:r>
              <a:rPr lang="en-US" noProof="0" dirty="0"/>
              <a:t>Multi-Product Supply Chain Optimization</a:t>
            </a:r>
          </a:p>
        </p:txBody>
      </p:sp>
      <p:sp>
        <p:nvSpPr>
          <p:cNvPr id="6" name="Textplatzhalter 5">
            <a:extLst>
              <a:ext uri="{FF2B5EF4-FFF2-40B4-BE49-F238E27FC236}">
                <a16:creationId xmlns:a16="http://schemas.microsoft.com/office/drawing/2014/main" id="{4171C1F6-869F-40B1-8975-92FF2042F4CD}"/>
              </a:ext>
            </a:extLst>
          </p:cNvPr>
          <p:cNvSpPr>
            <a:spLocks noGrp="1"/>
          </p:cNvSpPr>
          <p:nvPr>
            <p:ph type="body" sz="quarter" idx="13"/>
          </p:nvPr>
        </p:nvSpPr>
        <p:spPr/>
        <p:txBody>
          <a:bodyPr/>
          <a:lstStyle/>
          <a:p>
            <a:r>
              <a:rPr lang="en-US" b="1" noProof="0" dirty="0"/>
              <a:t>Konstantin Pielmaier</a:t>
            </a:r>
          </a:p>
          <a:p>
            <a:r>
              <a:rPr lang="en-US" noProof="0" dirty="0"/>
              <a:t>Semester Project</a:t>
            </a:r>
          </a:p>
          <a:p>
            <a:r>
              <a:rPr lang="en-US" noProof="0" dirty="0"/>
              <a:t>30</a:t>
            </a:r>
            <a:r>
              <a:rPr lang="en-US" dirty="0"/>
              <a:t>. </a:t>
            </a:r>
            <a:r>
              <a:rPr lang="en-US" noProof="0" dirty="0"/>
              <a:t>October 2025, Zurich</a:t>
            </a:r>
          </a:p>
        </p:txBody>
      </p:sp>
    </p:spTree>
    <p:extLst>
      <p:ext uri="{BB962C8B-B14F-4D97-AF65-F5344CB8AC3E}">
        <p14:creationId xmlns:p14="http://schemas.microsoft.com/office/powerpoint/2010/main" val="353616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3A0C0-747C-831C-5C10-117612CA58B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FC69686-F118-D728-0B86-8E15C392A2C3}"/>
              </a:ext>
            </a:extLst>
          </p:cNvPr>
          <p:cNvSpPr>
            <a:spLocks noGrp="1"/>
          </p:cNvSpPr>
          <p:nvPr>
            <p:ph type="title"/>
          </p:nvPr>
        </p:nvSpPr>
        <p:spPr/>
        <p:txBody>
          <a:bodyPr/>
          <a:lstStyle/>
          <a:p>
            <a:r>
              <a:rPr lang="en-US" b="1" dirty="0"/>
              <a:t>Starting point </a:t>
            </a:r>
            <a:r>
              <a:rPr lang="en-US" dirty="0"/>
              <a:t>– EnergyScope TD </a:t>
            </a:r>
            <a:endParaRPr lang="en-US" noProof="0" dirty="0"/>
          </a:p>
        </p:txBody>
      </p:sp>
      <p:sp>
        <p:nvSpPr>
          <p:cNvPr id="4" name="Datumsplatzhalter 3">
            <a:extLst>
              <a:ext uri="{FF2B5EF4-FFF2-40B4-BE49-F238E27FC236}">
                <a16:creationId xmlns:a16="http://schemas.microsoft.com/office/drawing/2014/main" id="{BBAC5A4A-84AA-7D0B-6527-852D28FAF21A}"/>
              </a:ext>
            </a:extLst>
          </p:cNvPr>
          <p:cNvSpPr>
            <a:spLocks noGrp="1"/>
          </p:cNvSpPr>
          <p:nvPr>
            <p:ph type="dt" sz="half" idx="10"/>
          </p:nvPr>
        </p:nvSpPr>
        <p:spPr/>
        <p:txBody>
          <a:bodyPr/>
          <a:lstStyle/>
          <a:p>
            <a:fld id="{F8F739DD-5D20-4BA3-91A0-8AB5808C0069}"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CEB4EE3E-A2DB-EDC2-C4D9-481317A164CB}"/>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6" name="Slide Number Placeholder 5">
            <a:extLst>
              <a:ext uri="{FF2B5EF4-FFF2-40B4-BE49-F238E27FC236}">
                <a16:creationId xmlns:a16="http://schemas.microsoft.com/office/drawing/2014/main" id="{F39A41CB-EE50-A191-DAD0-92596D7558CF}"/>
              </a:ext>
            </a:extLst>
          </p:cNvPr>
          <p:cNvSpPr>
            <a:spLocks noGrp="1"/>
          </p:cNvSpPr>
          <p:nvPr>
            <p:ph type="sldNum" sz="quarter" idx="12"/>
          </p:nvPr>
        </p:nvSpPr>
        <p:spPr/>
        <p:txBody>
          <a:bodyPr/>
          <a:lstStyle/>
          <a:p>
            <a:fld id="{5ACA52AF-F19D-405C-AD5F-7D94B96A5CC3}" type="slidenum">
              <a:rPr lang="de-CH" noProof="0" smtClean="0"/>
              <a:t>10</a:t>
            </a:fld>
            <a:endParaRPr lang="de-CH" noProof="0"/>
          </a:p>
        </p:txBody>
      </p:sp>
      <p:pic>
        <p:nvPicPr>
          <p:cNvPr id="8" name="Picture 7" descr="A diagram of energy consumption&#10;&#10;AI-generated content may be incorrect.">
            <a:extLst>
              <a:ext uri="{FF2B5EF4-FFF2-40B4-BE49-F238E27FC236}">
                <a16:creationId xmlns:a16="http://schemas.microsoft.com/office/drawing/2014/main" id="{9AAFFDE3-4EA9-853A-ADCB-54115016F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196" y="811202"/>
            <a:ext cx="3623226" cy="3600000"/>
          </a:xfrm>
          <a:prstGeom prst="rect">
            <a:avLst/>
          </a:prstGeom>
        </p:spPr>
      </p:pic>
      <p:sp>
        <p:nvSpPr>
          <p:cNvPr id="9" name="Rectangle 8">
            <a:extLst>
              <a:ext uri="{FF2B5EF4-FFF2-40B4-BE49-F238E27FC236}">
                <a16:creationId xmlns:a16="http://schemas.microsoft.com/office/drawing/2014/main" id="{111E9609-3076-B9FC-2F1D-23BAA3A06127}"/>
              </a:ext>
            </a:extLst>
          </p:cNvPr>
          <p:cNvSpPr/>
          <p:nvPr/>
        </p:nvSpPr>
        <p:spPr>
          <a:xfrm>
            <a:off x="4695825" y="1073945"/>
            <a:ext cx="511968" cy="1484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13E7DC-12DE-B252-2FAD-6492D974BD2C}"/>
              </a:ext>
            </a:extLst>
          </p:cNvPr>
          <p:cNvSpPr/>
          <p:nvPr/>
        </p:nvSpPr>
        <p:spPr>
          <a:xfrm>
            <a:off x="7001230" y="1086548"/>
            <a:ext cx="417889" cy="13588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865D4544-018F-02DB-043A-13423932EEA5}"/>
              </a:ext>
            </a:extLst>
          </p:cNvPr>
          <p:cNvSpPr txBox="1"/>
          <p:nvPr/>
        </p:nvSpPr>
        <p:spPr>
          <a:xfrm>
            <a:off x="5663648" y="1160350"/>
            <a:ext cx="819455" cy="215444"/>
          </a:xfrm>
          <a:prstGeom prst="rect">
            <a:avLst/>
          </a:prstGeom>
          <a:noFill/>
        </p:spPr>
        <p:txBody>
          <a:bodyPr wrap="none" rtlCol="0">
            <a:spAutoFit/>
          </a:bodyPr>
          <a:lstStyle/>
          <a:p>
            <a:r>
              <a:rPr lang="en-US" sz="800" b="1" noProof="0" dirty="0"/>
              <a:t>technologies</a:t>
            </a:r>
            <a:endParaRPr lang="en-US" sz="1600" b="1" dirty="0"/>
          </a:p>
        </p:txBody>
      </p:sp>
      <p:grpSp>
        <p:nvGrpSpPr>
          <p:cNvPr id="19" name="Group 18">
            <a:extLst>
              <a:ext uri="{FF2B5EF4-FFF2-40B4-BE49-F238E27FC236}">
                <a16:creationId xmlns:a16="http://schemas.microsoft.com/office/drawing/2014/main" id="{DE596223-FC73-0FD4-BCAB-2BD17DB1E408}"/>
              </a:ext>
            </a:extLst>
          </p:cNvPr>
          <p:cNvGrpSpPr/>
          <p:nvPr/>
        </p:nvGrpSpPr>
        <p:grpSpPr>
          <a:xfrm>
            <a:off x="0" y="4686456"/>
            <a:ext cx="12192000" cy="1560733"/>
            <a:chOff x="0" y="2646754"/>
            <a:chExt cx="12192000" cy="1560733"/>
          </a:xfrm>
        </p:grpSpPr>
        <p:sp>
          <p:nvSpPr>
            <p:cNvPr id="20" name="TextBox 19">
              <a:extLst>
                <a:ext uri="{FF2B5EF4-FFF2-40B4-BE49-F238E27FC236}">
                  <a16:creationId xmlns:a16="http://schemas.microsoft.com/office/drawing/2014/main" id="{7B887703-7989-D221-3E5A-312E591A648B}"/>
                </a:ext>
              </a:extLst>
            </p:cNvPr>
            <p:cNvSpPr txBox="1"/>
            <p:nvPr/>
          </p:nvSpPr>
          <p:spPr>
            <a:xfrm>
              <a:off x="9815440" y="3561155"/>
              <a:ext cx="2376560" cy="646331"/>
            </a:xfrm>
            <a:prstGeom prst="rect">
              <a:avLst/>
            </a:prstGeom>
            <a:noFill/>
          </p:spPr>
          <p:txBody>
            <a:bodyPr wrap="square" rtlCol="0">
              <a:spAutoFit/>
            </a:bodyPr>
            <a:lstStyle/>
            <a:p>
              <a:pPr algn="ctr"/>
              <a:r>
                <a:rPr lang="en-US" noProof="0" dirty="0">
                  <a:solidFill>
                    <a:srgbClr val="1269B0"/>
                  </a:solidFill>
                </a:rPr>
                <a:t>Electric Vehicle</a:t>
              </a:r>
            </a:p>
            <a:p>
              <a:pPr algn="ctr"/>
              <a:r>
                <a:rPr lang="en-US" noProof="0" dirty="0">
                  <a:solidFill>
                    <a:srgbClr val="1269B0"/>
                  </a:solidFill>
                </a:rPr>
                <a:t>Demand</a:t>
              </a:r>
              <a:r>
                <a:rPr lang="de-CH" noProof="0" dirty="0">
                  <a:solidFill>
                    <a:srgbClr val="1269B0"/>
                  </a:solidFill>
                </a:rPr>
                <a:t> = </a:t>
              </a:r>
              <a:r>
                <a:rPr lang="en-US" noProof="0" dirty="0">
                  <a:solidFill>
                    <a:srgbClr val="1269B0"/>
                  </a:solidFill>
                </a:rPr>
                <a:t>Consumer</a:t>
              </a:r>
            </a:p>
          </p:txBody>
        </p:sp>
        <p:sp>
          <p:nvSpPr>
            <p:cNvPr id="26" name="TextBox 25">
              <a:extLst>
                <a:ext uri="{FF2B5EF4-FFF2-40B4-BE49-F238E27FC236}">
                  <a16:creationId xmlns:a16="http://schemas.microsoft.com/office/drawing/2014/main" id="{685CA74D-7AD1-C727-9C00-807FCAE60CD6}"/>
                </a:ext>
              </a:extLst>
            </p:cNvPr>
            <p:cNvSpPr txBox="1"/>
            <p:nvPr/>
          </p:nvSpPr>
          <p:spPr>
            <a:xfrm>
              <a:off x="3195793" y="3561155"/>
              <a:ext cx="2635562" cy="646331"/>
            </a:xfrm>
            <a:prstGeom prst="rect">
              <a:avLst/>
            </a:prstGeom>
            <a:noFill/>
          </p:spPr>
          <p:txBody>
            <a:bodyPr wrap="square" rtlCol="0">
              <a:spAutoFit/>
            </a:bodyPr>
            <a:lstStyle/>
            <a:p>
              <a:pPr algn="ctr"/>
              <a:r>
                <a:rPr lang="en-US" noProof="0" dirty="0">
                  <a:solidFill>
                    <a:srgbClr val="FFC000"/>
                  </a:solidFill>
                </a:rPr>
                <a:t>Wind farm</a:t>
              </a:r>
            </a:p>
            <a:p>
              <a:pPr algn="ctr"/>
              <a:r>
                <a:rPr lang="en-US" noProof="0" dirty="0">
                  <a:solidFill>
                    <a:srgbClr val="FFC000"/>
                  </a:solidFill>
                </a:rPr>
                <a:t>Technology</a:t>
              </a:r>
              <a:r>
                <a:rPr lang="de-CH" noProof="0" dirty="0">
                  <a:solidFill>
                    <a:srgbClr val="FFC000"/>
                  </a:solidFill>
                </a:rPr>
                <a:t> = </a:t>
              </a:r>
              <a:r>
                <a:rPr lang="en-US" noProof="0" dirty="0">
                  <a:solidFill>
                    <a:srgbClr val="FFC000"/>
                  </a:solidFill>
                </a:rPr>
                <a:t>Processor</a:t>
              </a:r>
            </a:p>
          </p:txBody>
        </p:sp>
        <p:pic>
          <p:nvPicPr>
            <p:cNvPr id="27" name="Graphic 26" descr="Arrow Right with solid fill">
              <a:extLst>
                <a:ext uri="{FF2B5EF4-FFF2-40B4-BE49-F238E27FC236}">
                  <a16:creationId xmlns:a16="http://schemas.microsoft.com/office/drawing/2014/main" id="{1A4E49EE-F0FD-7828-B4C1-0761AECF13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1040" y="2971800"/>
              <a:ext cx="914400" cy="914400"/>
            </a:xfrm>
            <a:prstGeom prst="rect">
              <a:avLst/>
            </a:prstGeom>
          </p:spPr>
        </p:pic>
        <p:sp>
          <p:nvSpPr>
            <p:cNvPr id="29" name="TextBox 28">
              <a:extLst>
                <a:ext uri="{FF2B5EF4-FFF2-40B4-BE49-F238E27FC236}">
                  <a16:creationId xmlns:a16="http://schemas.microsoft.com/office/drawing/2014/main" id="{E7FDF763-179F-4AAD-8732-EC287B2233D2}"/>
                </a:ext>
              </a:extLst>
            </p:cNvPr>
            <p:cNvSpPr txBox="1"/>
            <p:nvPr/>
          </p:nvSpPr>
          <p:spPr>
            <a:xfrm>
              <a:off x="5481526" y="2646754"/>
              <a:ext cx="1721695" cy="646331"/>
            </a:xfrm>
            <a:prstGeom prst="rect">
              <a:avLst/>
            </a:prstGeom>
            <a:noFill/>
          </p:spPr>
          <p:txBody>
            <a:bodyPr wrap="square" rtlCol="0">
              <a:spAutoFit/>
            </a:bodyPr>
            <a:lstStyle/>
            <a:p>
              <a:pPr algn="ctr"/>
              <a:r>
                <a:rPr lang="en-US" noProof="0" dirty="0"/>
                <a:t>Electricity</a:t>
              </a:r>
            </a:p>
            <a:p>
              <a:pPr algn="ctr"/>
              <a:r>
                <a:rPr lang="en-US" dirty="0"/>
                <a:t>Output Product</a:t>
              </a:r>
              <a:endParaRPr lang="en-US" noProof="0" dirty="0"/>
            </a:p>
          </p:txBody>
        </p:sp>
        <p:pic>
          <p:nvPicPr>
            <p:cNvPr id="30" name="Graphic 29" descr="Electric car with solid fill">
              <a:extLst>
                <a:ext uri="{FF2B5EF4-FFF2-40B4-BE49-F238E27FC236}">
                  <a16:creationId xmlns:a16="http://schemas.microsoft.com/office/drawing/2014/main" id="{528C1DC7-7ADB-E571-5DA5-076E533B21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28492" y="2646755"/>
              <a:ext cx="914400" cy="914400"/>
            </a:xfrm>
            <a:prstGeom prst="rect">
              <a:avLst/>
            </a:prstGeom>
          </p:spPr>
        </p:pic>
        <p:pic>
          <p:nvPicPr>
            <p:cNvPr id="31" name="Graphic 30" descr="Wind Turbines with solid fill">
              <a:extLst>
                <a:ext uri="{FF2B5EF4-FFF2-40B4-BE49-F238E27FC236}">
                  <a16:creationId xmlns:a16="http://schemas.microsoft.com/office/drawing/2014/main" id="{B1CB903C-D14E-331D-8BC5-312A935D13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56374" y="2646755"/>
              <a:ext cx="914400" cy="914400"/>
            </a:xfrm>
            <a:prstGeom prst="rect">
              <a:avLst/>
            </a:prstGeom>
          </p:spPr>
        </p:pic>
        <p:pic>
          <p:nvPicPr>
            <p:cNvPr id="32" name="Graphic 31" descr="Arrow Right with solid fill">
              <a:extLst>
                <a:ext uri="{FF2B5EF4-FFF2-40B4-BE49-F238E27FC236}">
                  <a16:creationId xmlns:a16="http://schemas.microsoft.com/office/drawing/2014/main" id="{B695B453-23A5-555E-F2D5-BADF7177E5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393" y="2971800"/>
              <a:ext cx="914400" cy="914400"/>
            </a:xfrm>
            <a:prstGeom prst="rect">
              <a:avLst/>
            </a:prstGeom>
          </p:spPr>
        </p:pic>
        <p:sp>
          <p:nvSpPr>
            <p:cNvPr id="33" name="TextBox 32">
              <a:extLst>
                <a:ext uri="{FF2B5EF4-FFF2-40B4-BE49-F238E27FC236}">
                  <a16:creationId xmlns:a16="http://schemas.microsoft.com/office/drawing/2014/main" id="{99A86C78-E54D-4395-18F2-F777306534FD}"/>
                </a:ext>
              </a:extLst>
            </p:cNvPr>
            <p:cNvSpPr txBox="1"/>
            <p:nvPr/>
          </p:nvSpPr>
          <p:spPr>
            <a:xfrm>
              <a:off x="1957409" y="2646755"/>
              <a:ext cx="1562368" cy="646331"/>
            </a:xfrm>
            <a:prstGeom prst="rect">
              <a:avLst/>
            </a:prstGeom>
            <a:noFill/>
          </p:spPr>
          <p:txBody>
            <a:bodyPr wrap="square" rtlCol="0">
              <a:spAutoFit/>
            </a:bodyPr>
            <a:lstStyle/>
            <a:p>
              <a:pPr algn="ctr"/>
              <a:r>
                <a:rPr lang="en-US" noProof="0" dirty="0"/>
                <a:t>Wind</a:t>
              </a:r>
            </a:p>
            <a:p>
              <a:pPr algn="ctr"/>
              <a:r>
                <a:rPr lang="en-US" dirty="0"/>
                <a:t>Input Product</a:t>
              </a:r>
              <a:endParaRPr lang="en-US" noProof="0" dirty="0"/>
            </a:p>
          </p:txBody>
        </p:sp>
        <p:pic>
          <p:nvPicPr>
            <p:cNvPr id="34" name="Graphic 33" descr="Windy with solid fill">
              <a:extLst>
                <a:ext uri="{FF2B5EF4-FFF2-40B4-BE49-F238E27FC236}">
                  <a16:creationId xmlns:a16="http://schemas.microsoft.com/office/drawing/2014/main" id="{26E4774F-0C21-A2B1-EB39-7AB95EAA30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3497" y="2646755"/>
              <a:ext cx="914400" cy="914400"/>
            </a:xfrm>
            <a:prstGeom prst="rect">
              <a:avLst/>
            </a:prstGeom>
          </p:spPr>
        </p:pic>
        <p:sp>
          <p:nvSpPr>
            <p:cNvPr id="35" name="TextBox 34">
              <a:extLst>
                <a:ext uri="{FF2B5EF4-FFF2-40B4-BE49-F238E27FC236}">
                  <a16:creationId xmlns:a16="http://schemas.microsoft.com/office/drawing/2014/main" id="{7901CD30-7109-432D-6E47-A46B06C727EB}"/>
                </a:ext>
              </a:extLst>
            </p:cNvPr>
            <p:cNvSpPr txBox="1"/>
            <p:nvPr/>
          </p:nvSpPr>
          <p:spPr>
            <a:xfrm>
              <a:off x="0" y="3561156"/>
              <a:ext cx="2281394" cy="646331"/>
            </a:xfrm>
            <a:prstGeom prst="rect">
              <a:avLst/>
            </a:prstGeom>
            <a:noFill/>
          </p:spPr>
          <p:txBody>
            <a:bodyPr wrap="none" rtlCol="0">
              <a:spAutoFit/>
            </a:bodyPr>
            <a:lstStyle/>
            <a:p>
              <a:pPr algn="ctr"/>
              <a:r>
                <a:rPr lang="en-US" noProof="0" dirty="0">
                  <a:solidFill>
                    <a:srgbClr val="FF0000"/>
                  </a:solidFill>
                </a:rPr>
                <a:t>Wind</a:t>
              </a:r>
            </a:p>
            <a:p>
              <a:pPr algn="ctr"/>
              <a:r>
                <a:rPr lang="en-US" noProof="0" dirty="0">
                  <a:solidFill>
                    <a:srgbClr val="FF0000"/>
                  </a:solidFill>
                </a:rPr>
                <a:t>Resource = Supplier</a:t>
              </a:r>
            </a:p>
          </p:txBody>
        </p:sp>
        <p:pic>
          <p:nvPicPr>
            <p:cNvPr id="36" name="Graphic 35" descr="Arrow Right with solid fill">
              <a:extLst>
                <a:ext uri="{FF2B5EF4-FFF2-40B4-BE49-F238E27FC236}">
                  <a16:creationId xmlns:a16="http://schemas.microsoft.com/office/drawing/2014/main" id="{2C3A1DB8-6908-7623-656A-55C9C3B18C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5174" y="2971800"/>
              <a:ext cx="914400" cy="914400"/>
            </a:xfrm>
            <a:prstGeom prst="rect">
              <a:avLst/>
            </a:prstGeom>
          </p:spPr>
        </p:pic>
        <p:pic>
          <p:nvPicPr>
            <p:cNvPr id="37" name="Graphic 36" descr="Electric Tower with solid fill">
              <a:extLst>
                <a:ext uri="{FF2B5EF4-FFF2-40B4-BE49-F238E27FC236}">
                  <a16:creationId xmlns:a16="http://schemas.microsoft.com/office/drawing/2014/main" id="{1C695CC2-7F4D-5C52-C237-ABDD8311AD2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38189" y="2646755"/>
              <a:ext cx="914400" cy="914400"/>
            </a:xfrm>
            <a:prstGeom prst="rect">
              <a:avLst/>
            </a:prstGeom>
          </p:spPr>
        </p:pic>
        <p:sp>
          <p:nvSpPr>
            <p:cNvPr id="38" name="TextBox 37">
              <a:extLst>
                <a:ext uri="{FF2B5EF4-FFF2-40B4-BE49-F238E27FC236}">
                  <a16:creationId xmlns:a16="http://schemas.microsoft.com/office/drawing/2014/main" id="{267106D7-9729-E7F0-8132-17F75A361172}"/>
                </a:ext>
              </a:extLst>
            </p:cNvPr>
            <p:cNvSpPr txBox="1"/>
            <p:nvPr/>
          </p:nvSpPr>
          <p:spPr>
            <a:xfrm>
              <a:off x="7135353" y="3561155"/>
              <a:ext cx="1376089" cy="646331"/>
            </a:xfrm>
            <a:prstGeom prst="rect">
              <a:avLst/>
            </a:prstGeom>
            <a:noFill/>
          </p:spPr>
          <p:txBody>
            <a:bodyPr wrap="square" rtlCol="0">
              <a:spAutoFit/>
            </a:bodyPr>
            <a:lstStyle/>
            <a:p>
              <a:pPr algn="ctr"/>
              <a:r>
                <a:rPr lang="en-US" noProof="0" dirty="0">
                  <a:solidFill>
                    <a:srgbClr val="6F6F6F"/>
                  </a:solidFill>
                </a:rPr>
                <a:t>Grid</a:t>
              </a:r>
            </a:p>
            <a:p>
              <a:pPr algn="ctr"/>
              <a:r>
                <a:rPr lang="en-US" noProof="0" dirty="0">
                  <a:solidFill>
                    <a:srgbClr val="6F6F6F"/>
                  </a:solidFill>
                </a:rPr>
                <a:t>Transporter</a:t>
              </a:r>
            </a:p>
          </p:txBody>
        </p:sp>
        <p:sp>
          <p:nvSpPr>
            <p:cNvPr id="39" name="TextBox 38">
              <a:extLst>
                <a:ext uri="{FF2B5EF4-FFF2-40B4-BE49-F238E27FC236}">
                  <a16:creationId xmlns:a16="http://schemas.microsoft.com/office/drawing/2014/main" id="{88C9CEC8-FF5F-EB1D-D924-58BE5D57FB57}"/>
                </a:ext>
              </a:extLst>
            </p:cNvPr>
            <p:cNvSpPr txBox="1"/>
            <p:nvPr/>
          </p:nvSpPr>
          <p:spPr>
            <a:xfrm>
              <a:off x="8362425" y="2646754"/>
              <a:ext cx="1991630" cy="646331"/>
            </a:xfrm>
            <a:prstGeom prst="rect">
              <a:avLst/>
            </a:prstGeom>
            <a:noFill/>
          </p:spPr>
          <p:txBody>
            <a:bodyPr wrap="square" rtlCol="0">
              <a:spAutoFit/>
            </a:bodyPr>
            <a:lstStyle/>
            <a:p>
              <a:pPr algn="ctr"/>
              <a:r>
                <a:rPr lang="en-US" noProof="0" dirty="0"/>
                <a:t>Electricity</a:t>
              </a:r>
            </a:p>
            <a:p>
              <a:pPr algn="ctr"/>
              <a:r>
                <a:rPr lang="en-US" dirty="0"/>
                <a:t>Transport product</a:t>
              </a:r>
              <a:endParaRPr lang="en-US" noProof="0" dirty="0"/>
            </a:p>
          </p:txBody>
        </p:sp>
      </p:grpSp>
      <p:cxnSp>
        <p:nvCxnSpPr>
          <p:cNvPr id="40" name="Straight Arrow Connector 39">
            <a:extLst>
              <a:ext uri="{FF2B5EF4-FFF2-40B4-BE49-F238E27FC236}">
                <a16:creationId xmlns:a16="http://schemas.microsoft.com/office/drawing/2014/main" id="{2C716F0F-870E-4330-5C5B-088F01154E3C}"/>
              </a:ext>
            </a:extLst>
          </p:cNvPr>
          <p:cNvCxnSpPr>
            <a:cxnSpLocks/>
          </p:cNvCxnSpPr>
          <p:nvPr/>
        </p:nvCxnSpPr>
        <p:spPr>
          <a:xfrm flipH="1">
            <a:off x="1135380" y="1222437"/>
            <a:ext cx="3816429" cy="346401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BFCD70AC-521D-D0F2-D261-A214F79F17BC}"/>
              </a:ext>
            </a:extLst>
          </p:cNvPr>
          <p:cNvCxnSpPr>
            <a:cxnSpLocks/>
          </p:cNvCxnSpPr>
          <p:nvPr/>
        </p:nvCxnSpPr>
        <p:spPr>
          <a:xfrm>
            <a:off x="7210175" y="1222437"/>
            <a:ext cx="3875517" cy="3464019"/>
          </a:xfrm>
          <a:prstGeom prst="straightConnector1">
            <a:avLst/>
          </a:prstGeom>
          <a:ln>
            <a:solidFill>
              <a:srgbClr val="1269B0"/>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D0B7331A-D4A0-BF3D-4C5A-E7FE5C207E68}"/>
              </a:ext>
            </a:extLst>
          </p:cNvPr>
          <p:cNvCxnSpPr>
            <a:cxnSpLocks/>
          </p:cNvCxnSpPr>
          <p:nvPr/>
        </p:nvCxnSpPr>
        <p:spPr>
          <a:xfrm flipH="1">
            <a:off x="4541520" y="1421916"/>
            <a:ext cx="1463040" cy="3264540"/>
          </a:xfrm>
          <a:prstGeom prst="straightConnector1">
            <a:avLst/>
          </a:prstGeom>
          <a:ln>
            <a:solidFill>
              <a:srgbClr val="FFC000"/>
            </a:solidFill>
            <a:tailEnd type="triangle"/>
          </a:ln>
        </p:spPr>
        <p:style>
          <a:lnRef idx="1">
            <a:schemeClr val="dk1"/>
          </a:lnRef>
          <a:fillRef idx="0">
            <a:schemeClr val="dk1"/>
          </a:fillRef>
          <a:effectRef idx="0">
            <a:schemeClr val="dk1"/>
          </a:effectRef>
          <a:fontRef idx="minor">
            <a:schemeClr val="tx1"/>
          </a:fontRef>
        </p:style>
      </p:cxnSp>
      <p:cxnSp>
        <p:nvCxnSpPr>
          <p:cNvPr id="3" name="Straight Arrow Connector 2">
            <a:extLst>
              <a:ext uri="{FF2B5EF4-FFF2-40B4-BE49-F238E27FC236}">
                <a16:creationId xmlns:a16="http://schemas.microsoft.com/office/drawing/2014/main" id="{E071B9DC-F8A4-528C-855B-88F55C89E124}"/>
              </a:ext>
            </a:extLst>
          </p:cNvPr>
          <p:cNvCxnSpPr>
            <a:cxnSpLocks/>
          </p:cNvCxnSpPr>
          <p:nvPr/>
        </p:nvCxnSpPr>
        <p:spPr>
          <a:xfrm>
            <a:off x="6057900" y="2745581"/>
            <a:ext cx="1727083" cy="1876753"/>
          </a:xfrm>
          <a:prstGeom prst="straightConnector1">
            <a:avLst/>
          </a:prstGeom>
          <a:ln>
            <a:solidFill>
              <a:srgbClr val="6F6F6F"/>
            </a:solidFill>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53B76301-BFD3-1449-EBD6-EBE2E0A2C2F2}"/>
              </a:ext>
            </a:extLst>
          </p:cNvPr>
          <p:cNvSpPr/>
          <p:nvPr/>
        </p:nvSpPr>
        <p:spPr>
          <a:xfrm>
            <a:off x="5257799" y="1073945"/>
            <a:ext cx="1674019" cy="278605"/>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86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B1982-DC36-F478-6B5F-54F033DA214F}"/>
            </a:ext>
          </a:extLst>
        </p:cNvPr>
        <p:cNvGrpSpPr/>
        <p:nvPr/>
      </p:nvGrpSpPr>
      <p:grpSpPr>
        <a:xfrm>
          <a:off x="0" y="0"/>
          <a:ext cx="0" cy="0"/>
          <a:chOff x="0" y="0"/>
          <a:chExt cx="0" cy="0"/>
        </a:xfrm>
      </p:grpSpPr>
      <p:sp>
        <p:nvSpPr>
          <p:cNvPr id="4" name="Datumsplatzhalter 3">
            <a:extLst>
              <a:ext uri="{FF2B5EF4-FFF2-40B4-BE49-F238E27FC236}">
                <a16:creationId xmlns:a16="http://schemas.microsoft.com/office/drawing/2014/main" id="{840B50D5-BF82-EB5A-0629-8343C5053745}"/>
              </a:ext>
            </a:extLst>
          </p:cNvPr>
          <p:cNvSpPr>
            <a:spLocks noGrp="1"/>
          </p:cNvSpPr>
          <p:nvPr>
            <p:ph type="dt" sz="half" idx="10"/>
          </p:nvPr>
        </p:nvSpPr>
        <p:spPr/>
        <p:txBody>
          <a:bodyPr/>
          <a:lstStyle/>
          <a:p>
            <a:fld id="{FDA76695-578E-4331-84B2-957509C3AE7B}"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32E00EA2-CBBD-3AFD-41A8-A7AC109CD471}"/>
              </a:ext>
            </a:extLst>
          </p:cNvPr>
          <p:cNvSpPr>
            <a:spLocks noGrp="1"/>
          </p:cNvSpPr>
          <p:nvPr>
            <p:ph type="ftr" sz="quarter" idx="11"/>
          </p:nvPr>
        </p:nvSpPr>
        <p:spPr/>
        <p:txBody>
          <a:bodyPr/>
          <a:lstStyle/>
          <a:p>
            <a:r>
              <a:rPr lang="en-US" noProof="0"/>
              <a:t>Konstantin Pielmaier | Semester Project | Multi-Product Supply Chain Optimization for the Energy System</a:t>
            </a:r>
            <a:endParaRPr lang="en-US" noProof="0" dirty="0"/>
          </a:p>
        </p:txBody>
      </p:sp>
      <p:sp>
        <p:nvSpPr>
          <p:cNvPr id="5" name="Slide Number Placeholder 4">
            <a:extLst>
              <a:ext uri="{FF2B5EF4-FFF2-40B4-BE49-F238E27FC236}">
                <a16:creationId xmlns:a16="http://schemas.microsoft.com/office/drawing/2014/main" id="{330A7973-69F3-2883-EDEB-DBC19EE18F65}"/>
              </a:ext>
            </a:extLst>
          </p:cNvPr>
          <p:cNvSpPr>
            <a:spLocks noGrp="1"/>
          </p:cNvSpPr>
          <p:nvPr>
            <p:ph type="sldNum" sz="quarter" idx="12"/>
          </p:nvPr>
        </p:nvSpPr>
        <p:spPr/>
        <p:txBody>
          <a:bodyPr/>
          <a:lstStyle/>
          <a:p>
            <a:fld id="{5ACA52AF-F19D-405C-AD5F-7D94B96A5CC3}" type="slidenum">
              <a:rPr lang="de-CH" noProof="0" smtClean="0"/>
              <a:t>11</a:t>
            </a:fld>
            <a:endParaRPr lang="de-CH" noProof="0"/>
          </a:p>
        </p:txBody>
      </p:sp>
      <p:grpSp>
        <p:nvGrpSpPr>
          <p:cNvPr id="2" name="Group 1">
            <a:extLst>
              <a:ext uri="{FF2B5EF4-FFF2-40B4-BE49-F238E27FC236}">
                <a16:creationId xmlns:a16="http://schemas.microsoft.com/office/drawing/2014/main" id="{6A109EF4-5DB1-13E6-F146-B02CDF138582}"/>
              </a:ext>
            </a:extLst>
          </p:cNvPr>
          <p:cNvGrpSpPr/>
          <p:nvPr/>
        </p:nvGrpSpPr>
        <p:grpSpPr>
          <a:xfrm>
            <a:off x="1942622" y="945639"/>
            <a:ext cx="8306756" cy="4966722"/>
            <a:chOff x="1942622" y="442278"/>
            <a:chExt cx="8306756" cy="4966722"/>
          </a:xfrm>
        </p:grpSpPr>
        <p:sp>
          <p:nvSpPr>
            <p:cNvPr id="20" name="Isosceles Triangle 19">
              <a:extLst>
                <a:ext uri="{FF2B5EF4-FFF2-40B4-BE49-F238E27FC236}">
                  <a16:creationId xmlns:a16="http://schemas.microsoft.com/office/drawing/2014/main" id="{56FF8B0C-2229-9BCD-F92B-519CDD176E82}"/>
                </a:ext>
              </a:extLst>
            </p:cNvPr>
            <p:cNvSpPr/>
            <p:nvPr/>
          </p:nvSpPr>
          <p:spPr>
            <a:xfrm>
              <a:off x="4746000" y="2349000"/>
              <a:ext cx="2700000" cy="2160000"/>
            </a:xfrm>
            <a:prstGeom prst="triangle">
              <a:avLst/>
            </a:prstGeom>
            <a:noFill/>
            <a:ln w="76200">
              <a:solidFill>
                <a:srgbClr val="007A96">
                  <a:alpha val="50000"/>
                </a:srgb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CH" b="1" dirty="0">
                  <a:solidFill>
                    <a:schemeClr val="tx1">
                      <a:alpha val="50000"/>
                    </a:schemeClr>
                  </a:solidFill>
                </a:rPr>
                <a:t>Modelling</a:t>
              </a:r>
            </a:p>
            <a:p>
              <a:pPr algn="ctr"/>
              <a:r>
                <a:rPr lang="de-CH" dirty="0">
                  <a:solidFill>
                    <a:schemeClr val="tx1">
                      <a:alpha val="50000"/>
                    </a:schemeClr>
                  </a:solidFill>
                </a:rPr>
                <a:t>Integration</a:t>
              </a:r>
              <a:endParaRPr lang="en-US" dirty="0">
                <a:solidFill>
                  <a:schemeClr val="tx1">
                    <a:alpha val="50000"/>
                  </a:schemeClr>
                </a:solidFill>
              </a:endParaRPr>
            </a:p>
          </p:txBody>
        </p:sp>
        <p:sp>
          <p:nvSpPr>
            <p:cNvPr id="21" name="Rectangle 20">
              <a:extLst>
                <a:ext uri="{FF2B5EF4-FFF2-40B4-BE49-F238E27FC236}">
                  <a16:creationId xmlns:a16="http://schemas.microsoft.com/office/drawing/2014/main" id="{339DDC0B-AF23-60F2-A812-3A43FE02E088}"/>
                </a:ext>
              </a:extLst>
            </p:cNvPr>
            <p:cNvSpPr/>
            <p:nvPr/>
          </p:nvSpPr>
          <p:spPr>
            <a:xfrm>
              <a:off x="1942622" y="3609000"/>
              <a:ext cx="2700000" cy="1800000"/>
            </a:xfrm>
            <a:prstGeom prst="rect">
              <a:avLst/>
            </a:prstGeom>
            <a:solidFill>
              <a:schemeClr val="accent1">
                <a:alpha val="50000"/>
              </a:schemeClr>
            </a:solidFill>
            <a:ln w="76200">
              <a:solidFill>
                <a:srgbClr val="1269B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alpha val="50000"/>
                    </a:schemeClr>
                  </a:solidFill>
                </a:rPr>
                <a:t>Starting point </a:t>
              </a:r>
              <a:r>
                <a:rPr lang="en-US" dirty="0">
                  <a:solidFill>
                    <a:schemeClr val="tx1">
                      <a:alpha val="50000"/>
                    </a:schemeClr>
                  </a:solidFill>
                </a:rPr>
                <a:t>EnergyScope TD</a:t>
              </a:r>
            </a:p>
          </p:txBody>
        </p:sp>
        <p:sp>
          <p:nvSpPr>
            <p:cNvPr id="22" name="Rectangle 21">
              <a:extLst>
                <a:ext uri="{FF2B5EF4-FFF2-40B4-BE49-F238E27FC236}">
                  <a16:creationId xmlns:a16="http://schemas.microsoft.com/office/drawing/2014/main" id="{9886CE42-C73D-DE6C-81AC-AD2A678BC052}"/>
                </a:ext>
              </a:extLst>
            </p:cNvPr>
            <p:cNvSpPr/>
            <p:nvPr/>
          </p:nvSpPr>
          <p:spPr>
            <a:xfrm>
              <a:off x="7549378" y="3609000"/>
              <a:ext cx="2700000" cy="1800000"/>
            </a:xfrm>
            <a:prstGeom prst="rect">
              <a:avLst/>
            </a:prstGeom>
            <a:solidFill>
              <a:schemeClr val="accent1"/>
            </a:solidFill>
            <a:ln w="762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Framework</a:t>
              </a:r>
              <a:r>
                <a:rPr lang="en-US" dirty="0">
                  <a:solidFill>
                    <a:schemeClr val="bg1"/>
                  </a:solidFill>
                </a:rPr>
                <a:t> </a:t>
              </a:r>
            </a:p>
            <a:p>
              <a:pPr algn="ctr"/>
              <a:r>
                <a:rPr lang="en-US" dirty="0">
                  <a:solidFill>
                    <a:schemeClr val="bg1"/>
                  </a:solidFill>
                </a:rPr>
                <a:t>Multi-product </a:t>
              </a:r>
            </a:p>
            <a:p>
              <a:pPr algn="ctr"/>
              <a:r>
                <a:rPr lang="en-US" dirty="0">
                  <a:solidFill>
                    <a:schemeClr val="bg1"/>
                  </a:solidFill>
                </a:rPr>
                <a:t>supply chain</a:t>
              </a:r>
            </a:p>
          </p:txBody>
        </p:sp>
        <p:sp>
          <p:nvSpPr>
            <p:cNvPr id="23" name="Rectangle 22">
              <a:extLst>
                <a:ext uri="{FF2B5EF4-FFF2-40B4-BE49-F238E27FC236}">
                  <a16:creationId xmlns:a16="http://schemas.microsoft.com/office/drawing/2014/main" id="{8CED306A-7714-BC45-5AA4-8144050FF48C}"/>
                </a:ext>
              </a:extLst>
            </p:cNvPr>
            <p:cNvSpPr/>
            <p:nvPr/>
          </p:nvSpPr>
          <p:spPr>
            <a:xfrm>
              <a:off x="5196000" y="442278"/>
              <a:ext cx="1800000" cy="1800000"/>
            </a:xfrm>
            <a:prstGeom prst="rect">
              <a:avLst/>
            </a:prstGeom>
            <a:solidFill>
              <a:schemeClr val="accent1">
                <a:alpha val="50000"/>
              </a:schemeClr>
            </a:solidFill>
            <a:ln w="76200">
              <a:solidFill>
                <a:srgbClr val="1269B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alpha val="50000"/>
                    </a:schemeClr>
                  </a:solidFill>
                </a:rPr>
                <a:t>Motivation</a:t>
              </a:r>
              <a:r>
                <a:rPr lang="en-US" dirty="0">
                  <a:solidFill>
                    <a:schemeClr val="tx1">
                      <a:alpha val="50000"/>
                    </a:schemeClr>
                  </a:solidFill>
                </a:rPr>
                <a:t> Overcome central planner</a:t>
              </a:r>
            </a:p>
          </p:txBody>
        </p:sp>
        <p:pic>
          <p:nvPicPr>
            <p:cNvPr id="24" name="Picture 23" descr="A comparison of a map of europe&#10;&#10;AI-generated content may be incorrect.">
              <a:extLst>
                <a:ext uri="{FF2B5EF4-FFF2-40B4-BE49-F238E27FC236}">
                  <a16:creationId xmlns:a16="http://schemas.microsoft.com/office/drawing/2014/main" id="{5E1D71E8-AEFF-07E9-EB57-DFEB02E4C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260" y="1792278"/>
              <a:ext cx="917480" cy="900000"/>
            </a:xfrm>
            <a:prstGeom prst="rect">
              <a:avLst/>
            </a:prstGeom>
          </p:spPr>
        </p:pic>
        <p:pic>
          <p:nvPicPr>
            <p:cNvPr id="28" name="Picture 27" descr="A diagram of energy consumption&#10;&#10;AI-generated content may be incorrect.">
              <a:extLst>
                <a:ext uri="{FF2B5EF4-FFF2-40B4-BE49-F238E27FC236}">
                  <a16:creationId xmlns:a16="http://schemas.microsoft.com/office/drawing/2014/main" id="{116755A3-E6F9-3122-24DC-8C47A50208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3097" y="4059000"/>
              <a:ext cx="905806" cy="900000"/>
            </a:xfrm>
            <a:prstGeom prst="rect">
              <a:avLst/>
            </a:prstGeom>
          </p:spPr>
        </p:pic>
        <p:pic>
          <p:nvPicPr>
            <p:cNvPr id="29" name="Picture 28" descr="A map with many points&#10;&#10;AI-generated content may be incorrect.">
              <a:extLst>
                <a:ext uri="{FF2B5EF4-FFF2-40B4-BE49-F238E27FC236}">
                  <a16:creationId xmlns:a16="http://schemas.microsoft.com/office/drawing/2014/main" id="{795AE7BE-788E-B8CD-DD13-FB2B33D3DC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000" y="3953938"/>
              <a:ext cx="900000" cy="1110124"/>
            </a:xfrm>
            <a:prstGeom prst="rect">
              <a:avLst/>
            </a:prstGeom>
          </p:spPr>
        </p:pic>
      </p:grpSp>
    </p:spTree>
    <p:extLst>
      <p:ext uri="{BB962C8B-B14F-4D97-AF65-F5344CB8AC3E}">
        <p14:creationId xmlns:p14="http://schemas.microsoft.com/office/powerpoint/2010/main" val="3619950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00A0C-0484-77E1-421C-93B09E857F6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9ACAD86-72AE-940C-9C16-6759B497D8EF}"/>
              </a:ext>
            </a:extLst>
          </p:cNvPr>
          <p:cNvSpPr>
            <a:spLocks noGrp="1"/>
          </p:cNvSpPr>
          <p:nvPr>
            <p:ph type="title"/>
          </p:nvPr>
        </p:nvSpPr>
        <p:spPr/>
        <p:txBody>
          <a:bodyPr/>
          <a:lstStyle/>
          <a:p>
            <a:r>
              <a:rPr lang="en-US" b="1" dirty="0"/>
              <a:t>Framework</a:t>
            </a:r>
            <a:r>
              <a:rPr lang="en-US" dirty="0"/>
              <a:t> – Multi-Product Supply Chain Optimization</a:t>
            </a:r>
            <a:endParaRPr lang="en-US" noProof="0" dirty="0"/>
          </a:p>
        </p:txBody>
      </p:sp>
      <p:sp>
        <p:nvSpPr>
          <p:cNvPr id="4" name="Datumsplatzhalter 3">
            <a:extLst>
              <a:ext uri="{FF2B5EF4-FFF2-40B4-BE49-F238E27FC236}">
                <a16:creationId xmlns:a16="http://schemas.microsoft.com/office/drawing/2014/main" id="{1AC50789-8421-CD6C-6CD2-7423C3DADA40}"/>
              </a:ext>
            </a:extLst>
          </p:cNvPr>
          <p:cNvSpPr>
            <a:spLocks noGrp="1"/>
          </p:cNvSpPr>
          <p:nvPr>
            <p:ph type="dt" sz="half" idx="10"/>
          </p:nvPr>
        </p:nvSpPr>
        <p:spPr/>
        <p:txBody>
          <a:bodyPr/>
          <a:lstStyle/>
          <a:p>
            <a:fld id="{F8F739DD-5D20-4BA3-91A0-8AB5808C0069}"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65B45B30-47B3-41EE-E84A-C9DD2A72AF7B}"/>
              </a:ext>
            </a:extLst>
          </p:cNvPr>
          <p:cNvSpPr>
            <a:spLocks noGrp="1"/>
          </p:cNvSpPr>
          <p:nvPr>
            <p:ph type="ftr" sz="quarter" idx="11"/>
          </p:nvPr>
        </p:nvSpPr>
        <p:spPr/>
        <p:txBody>
          <a:bodyPr/>
          <a:lstStyle/>
          <a:p>
            <a:r>
              <a:rPr lang="en-US" noProof="0"/>
              <a:t>Konstantin Pielmaier | Semester Project | Multi-Product Supply Chain Optimization for the Energy System</a:t>
            </a:r>
            <a:endParaRPr lang="en-US" noProof="0" dirty="0"/>
          </a:p>
        </p:txBody>
      </p:sp>
      <p:sp>
        <p:nvSpPr>
          <p:cNvPr id="6" name="Slide Number Placeholder 5">
            <a:extLst>
              <a:ext uri="{FF2B5EF4-FFF2-40B4-BE49-F238E27FC236}">
                <a16:creationId xmlns:a16="http://schemas.microsoft.com/office/drawing/2014/main" id="{AA15B0C0-A049-8BD2-2A0D-E39FFD60A8F1}"/>
              </a:ext>
            </a:extLst>
          </p:cNvPr>
          <p:cNvSpPr>
            <a:spLocks noGrp="1"/>
          </p:cNvSpPr>
          <p:nvPr>
            <p:ph type="sldNum" sz="quarter" idx="12"/>
          </p:nvPr>
        </p:nvSpPr>
        <p:spPr/>
        <p:txBody>
          <a:bodyPr/>
          <a:lstStyle/>
          <a:p>
            <a:fld id="{5ACA52AF-F19D-405C-AD5F-7D94B96A5CC3}" type="slidenum">
              <a:rPr lang="de-CH" noProof="0" smtClean="0"/>
              <a:t>12</a:t>
            </a:fld>
            <a:endParaRPr lang="de-CH" noProof="0"/>
          </a:p>
        </p:txBody>
      </p:sp>
      <p:sp>
        <p:nvSpPr>
          <p:cNvPr id="3" name="TextBox 2">
            <a:extLst>
              <a:ext uri="{FF2B5EF4-FFF2-40B4-BE49-F238E27FC236}">
                <a16:creationId xmlns:a16="http://schemas.microsoft.com/office/drawing/2014/main" id="{9B77CC3D-5B24-EF1A-EF21-76A69F7B3459}"/>
              </a:ext>
            </a:extLst>
          </p:cNvPr>
          <p:cNvSpPr txBox="1"/>
          <p:nvPr/>
        </p:nvSpPr>
        <p:spPr>
          <a:xfrm>
            <a:off x="5307483" y="3444232"/>
            <a:ext cx="1739088" cy="646331"/>
          </a:xfrm>
          <a:prstGeom prst="rect">
            <a:avLst/>
          </a:prstGeom>
          <a:noFill/>
        </p:spPr>
        <p:txBody>
          <a:bodyPr wrap="square" rtlCol="0">
            <a:spAutoFit/>
          </a:bodyPr>
          <a:lstStyle/>
          <a:p>
            <a:pPr algn="ctr"/>
            <a:r>
              <a:rPr lang="en-US" noProof="0" dirty="0">
                <a:solidFill>
                  <a:srgbClr val="1269B0"/>
                </a:solidFill>
              </a:rPr>
              <a:t>Electric Vehicle</a:t>
            </a:r>
          </a:p>
          <a:p>
            <a:pPr algn="ctr"/>
            <a:r>
              <a:rPr lang="en-US" noProof="0" dirty="0">
                <a:solidFill>
                  <a:srgbClr val="1269B0"/>
                </a:solidFill>
              </a:rPr>
              <a:t>Consumer</a:t>
            </a:r>
          </a:p>
        </p:txBody>
      </p:sp>
      <p:sp>
        <p:nvSpPr>
          <p:cNvPr id="10" name="TextBox 9">
            <a:extLst>
              <a:ext uri="{FF2B5EF4-FFF2-40B4-BE49-F238E27FC236}">
                <a16:creationId xmlns:a16="http://schemas.microsoft.com/office/drawing/2014/main" id="{B39F8E64-7F73-B247-42BA-81B23A15736E}"/>
              </a:ext>
            </a:extLst>
          </p:cNvPr>
          <p:cNvSpPr txBox="1"/>
          <p:nvPr/>
        </p:nvSpPr>
        <p:spPr>
          <a:xfrm>
            <a:off x="2387772" y="3444232"/>
            <a:ext cx="1232598" cy="646331"/>
          </a:xfrm>
          <a:prstGeom prst="rect">
            <a:avLst/>
          </a:prstGeom>
          <a:noFill/>
        </p:spPr>
        <p:txBody>
          <a:bodyPr wrap="square" rtlCol="0">
            <a:spAutoFit/>
          </a:bodyPr>
          <a:lstStyle/>
          <a:p>
            <a:pPr algn="ctr"/>
            <a:r>
              <a:rPr lang="en-US" noProof="0" dirty="0">
                <a:solidFill>
                  <a:srgbClr val="FFC000"/>
                </a:solidFill>
              </a:rPr>
              <a:t>Wind farm</a:t>
            </a:r>
          </a:p>
          <a:p>
            <a:pPr algn="ctr"/>
            <a:r>
              <a:rPr lang="en-US" noProof="0" dirty="0">
                <a:solidFill>
                  <a:srgbClr val="FFC000"/>
                </a:solidFill>
              </a:rPr>
              <a:t>Processor</a:t>
            </a:r>
          </a:p>
        </p:txBody>
      </p:sp>
      <p:pic>
        <p:nvPicPr>
          <p:cNvPr id="15" name="Graphic 14" descr="Electric car with solid fill">
            <a:extLst>
              <a:ext uri="{FF2B5EF4-FFF2-40B4-BE49-F238E27FC236}">
                <a16:creationId xmlns:a16="http://schemas.microsoft.com/office/drawing/2014/main" id="{1D99F2DB-0EF1-351E-C237-8D92B52D96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5262" y="2522216"/>
            <a:ext cx="914400" cy="914400"/>
          </a:xfrm>
          <a:prstGeom prst="rect">
            <a:avLst/>
          </a:prstGeom>
        </p:spPr>
      </p:pic>
      <p:pic>
        <p:nvPicPr>
          <p:cNvPr id="16" name="Graphic 15" descr="Wind Turbines with solid fill">
            <a:extLst>
              <a:ext uri="{FF2B5EF4-FFF2-40B4-BE49-F238E27FC236}">
                <a16:creationId xmlns:a16="http://schemas.microsoft.com/office/drawing/2014/main" id="{E42FF075-86FD-FBEA-05C5-9152DCE2EE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6101" y="2522216"/>
            <a:ext cx="914400" cy="914400"/>
          </a:xfrm>
          <a:prstGeom prst="rect">
            <a:avLst/>
          </a:prstGeom>
        </p:spPr>
      </p:pic>
      <p:pic>
        <p:nvPicPr>
          <p:cNvPr id="24" name="Graphic 23" descr="Windy with solid fill">
            <a:extLst>
              <a:ext uri="{FF2B5EF4-FFF2-40B4-BE49-F238E27FC236}">
                <a16:creationId xmlns:a16="http://schemas.microsoft.com/office/drawing/2014/main" id="{1B09F916-DD60-152D-75AB-9811926A27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9582" y="2514596"/>
            <a:ext cx="914400" cy="914400"/>
          </a:xfrm>
          <a:prstGeom prst="rect">
            <a:avLst/>
          </a:prstGeom>
        </p:spPr>
      </p:pic>
      <p:sp>
        <p:nvSpPr>
          <p:cNvPr id="25" name="TextBox 24">
            <a:extLst>
              <a:ext uri="{FF2B5EF4-FFF2-40B4-BE49-F238E27FC236}">
                <a16:creationId xmlns:a16="http://schemas.microsoft.com/office/drawing/2014/main" id="{9DE3563D-231C-D33E-3580-442FC789646E}"/>
              </a:ext>
            </a:extLst>
          </p:cNvPr>
          <p:cNvSpPr txBox="1"/>
          <p:nvPr/>
        </p:nvSpPr>
        <p:spPr>
          <a:xfrm>
            <a:off x="898977" y="3428996"/>
            <a:ext cx="1055610" cy="646331"/>
          </a:xfrm>
          <a:prstGeom prst="rect">
            <a:avLst/>
          </a:prstGeom>
          <a:noFill/>
        </p:spPr>
        <p:txBody>
          <a:bodyPr wrap="square" rtlCol="0">
            <a:spAutoFit/>
          </a:bodyPr>
          <a:lstStyle/>
          <a:p>
            <a:pPr algn="ctr"/>
            <a:r>
              <a:rPr lang="en-US" noProof="0" dirty="0">
                <a:solidFill>
                  <a:srgbClr val="FF0000"/>
                </a:solidFill>
              </a:rPr>
              <a:t>Wind</a:t>
            </a:r>
          </a:p>
          <a:p>
            <a:pPr algn="ctr"/>
            <a:r>
              <a:rPr lang="en-US" noProof="0" dirty="0">
                <a:solidFill>
                  <a:srgbClr val="FF0000"/>
                </a:solidFill>
              </a:rPr>
              <a:t>Supplier</a:t>
            </a:r>
          </a:p>
        </p:txBody>
      </p:sp>
      <p:pic>
        <p:nvPicPr>
          <p:cNvPr id="8" name="Graphic 7" descr="Electric Tower with solid fill">
            <a:extLst>
              <a:ext uri="{FF2B5EF4-FFF2-40B4-BE49-F238E27FC236}">
                <a16:creationId xmlns:a16="http://schemas.microsoft.com/office/drawing/2014/main" id="{E95AA03A-3BAE-08BA-A050-003F66221D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2621" y="2514596"/>
            <a:ext cx="914400" cy="914400"/>
          </a:xfrm>
          <a:prstGeom prst="rect">
            <a:avLst/>
          </a:prstGeom>
        </p:spPr>
      </p:pic>
      <p:sp>
        <p:nvSpPr>
          <p:cNvPr id="9" name="TextBox 8">
            <a:extLst>
              <a:ext uri="{FF2B5EF4-FFF2-40B4-BE49-F238E27FC236}">
                <a16:creationId xmlns:a16="http://schemas.microsoft.com/office/drawing/2014/main" id="{B850F7D2-EC3B-49BF-1D4C-83ECAC1591AA}"/>
              </a:ext>
            </a:extLst>
          </p:cNvPr>
          <p:cNvSpPr txBox="1"/>
          <p:nvPr/>
        </p:nvSpPr>
        <p:spPr>
          <a:xfrm>
            <a:off x="3904793" y="3428996"/>
            <a:ext cx="1377638" cy="646331"/>
          </a:xfrm>
          <a:prstGeom prst="rect">
            <a:avLst/>
          </a:prstGeom>
          <a:noFill/>
        </p:spPr>
        <p:txBody>
          <a:bodyPr wrap="square" rtlCol="0">
            <a:spAutoFit/>
          </a:bodyPr>
          <a:lstStyle/>
          <a:p>
            <a:pPr algn="ctr"/>
            <a:r>
              <a:rPr lang="en-US" noProof="0" dirty="0">
                <a:solidFill>
                  <a:srgbClr val="6F6F6F"/>
                </a:solidFill>
              </a:rPr>
              <a:t>Grid</a:t>
            </a:r>
          </a:p>
          <a:p>
            <a:pPr algn="ctr"/>
            <a:r>
              <a:rPr lang="en-US" noProof="0" dirty="0">
                <a:solidFill>
                  <a:srgbClr val="6F6F6F"/>
                </a:solidFill>
              </a:rPr>
              <a:t>Transporter</a:t>
            </a:r>
          </a:p>
        </p:txBody>
      </p:sp>
      <p:sp>
        <p:nvSpPr>
          <p:cNvPr id="5" name="TextBox 4">
            <a:extLst>
              <a:ext uri="{FF2B5EF4-FFF2-40B4-BE49-F238E27FC236}">
                <a16:creationId xmlns:a16="http://schemas.microsoft.com/office/drawing/2014/main" id="{A00A1C00-DDEA-6125-3CBF-3E581E0F3C44}"/>
              </a:ext>
            </a:extLst>
          </p:cNvPr>
          <p:cNvSpPr txBox="1"/>
          <p:nvPr/>
        </p:nvSpPr>
        <p:spPr>
          <a:xfrm>
            <a:off x="731837" y="4075328"/>
            <a:ext cx="1389890" cy="646331"/>
          </a:xfrm>
          <a:prstGeom prst="rect">
            <a:avLst/>
          </a:prstGeom>
          <a:noFill/>
          <a:ln w="57150">
            <a:solidFill>
              <a:srgbClr val="FF0000"/>
            </a:solidFill>
          </a:ln>
        </p:spPr>
        <p:txBody>
          <a:bodyPr wrap="square" rtlCol="0">
            <a:spAutoFit/>
          </a:bodyPr>
          <a:lstStyle/>
          <a:p>
            <a:r>
              <a:rPr lang="en-US" noProof="0" dirty="0">
                <a:solidFill>
                  <a:srgbClr val="FF0000"/>
                </a:solidFill>
              </a:rPr>
              <a:t>max profit</a:t>
            </a:r>
          </a:p>
          <a:p>
            <a:r>
              <a:rPr lang="en-US" noProof="0" dirty="0">
                <a:solidFill>
                  <a:srgbClr val="FF0000"/>
                </a:solidFill>
              </a:rPr>
              <a:t>s.t. capacity</a:t>
            </a:r>
          </a:p>
        </p:txBody>
      </p:sp>
      <p:sp>
        <p:nvSpPr>
          <p:cNvPr id="13" name="TextBox 12">
            <a:extLst>
              <a:ext uri="{FF2B5EF4-FFF2-40B4-BE49-F238E27FC236}">
                <a16:creationId xmlns:a16="http://schemas.microsoft.com/office/drawing/2014/main" id="{7C10064F-ACD2-8EC7-F908-A2DDE1BA3B84}"/>
              </a:ext>
            </a:extLst>
          </p:cNvPr>
          <p:cNvSpPr txBox="1"/>
          <p:nvPr/>
        </p:nvSpPr>
        <p:spPr>
          <a:xfrm>
            <a:off x="2315252" y="4075328"/>
            <a:ext cx="1389890" cy="646331"/>
          </a:xfrm>
          <a:prstGeom prst="rect">
            <a:avLst/>
          </a:prstGeom>
          <a:noFill/>
          <a:ln w="57150">
            <a:solidFill>
              <a:srgbClr val="FFC000"/>
            </a:solidFill>
          </a:ln>
        </p:spPr>
        <p:txBody>
          <a:bodyPr wrap="square" rtlCol="0">
            <a:spAutoFit/>
          </a:bodyPr>
          <a:lstStyle/>
          <a:p>
            <a:r>
              <a:rPr lang="en-US" noProof="0" dirty="0">
                <a:solidFill>
                  <a:srgbClr val="FFC000"/>
                </a:solidFill>
              </a:rPr>
              <a:t>max profit</a:t>
            </a:r>
          </a:p>
          <a:p>
            <a:r>
              <a:rPr lang="en-US" noProof="0" dirty="0">
                <a:solidFill>
                  <a:srgbClr val="FFC000"/>
                </a:solidFill>
              </a:rPr>
              <a:t>s.t. capacity</a:t>
            </a:r>
          </a:p>
        </p:txBody>
      </p:sp>
      <p:sp>
        <p:nvSpPr>
          <p:cNvPr id="14" name="TextBox 13">
            <a:extLst>
              <a:ext uri="{FF2B5EF4-FFF2-40B4-BE49-F238E27FC236}">
                <a16:creationId xmlns:a16="http://schemas.microsoft.com/office/drawing/2014/main" id="{23507EDC-4CC2-CB31-DBBE-C8027CD46FC3}"/>
              </a:ext>
            </a:extLst>
          </p:cNvPr>
          <p:cNvSpPr txBox="1"/>
          <p:nvPr/>
        </p:nvSpPr>
        <p:spPr>
          <a:xfrm>
            <a:off x="5497517" y="4090563"/>
            <a:ext cx="1389890" cy="646331"/>
          </a:xfrm>
          <a:prstGeom prst="rect">
            <a:avLst/>
          </a:prstGeom>
          <a:noFill/>
          <a:ln w="57150">
            <a:solidFill>
              <a:srgbClr val="0070C0"/>
            </a:solidFill>
          </a:ln>
        </p:spPr>
        <p:txBody>
          <a:bodyPr wrap="square" rtlCol="0">
            <a:spAutoFit/>
          </a:bodyPr>
          <a:lstStyle/>
          <a:p>
            <a:r>
              <a:rPr lang="en-US" noProof="0" dirty="0">
                <a:solidFill>
                  <a:srgbClr val="0070C0"/>
                </a:solidFill>
              </a:rPr>
              <a:t>max profit</a:t>
            </a:r>
          </a:p>
          <a:p>
            <a:r>
              <a:rPr lang="en-US" noProof="0" dirty="0">
                <a:solidFill>
                  <a:srgbClr val="0070C0"/>
                </a:solidFill>
              </a:rPr>
              <a:t>s.t. capacity</a:t>
            </a:r>
          </a:p>
        </p:txBody>
      </p:sp>
      <p:sp>
        <p:nvSpPr>
          <p:cNvPr id="18" name="TextBox 17">
            <a:extLst>
              <a:ext uri="{FF2B5EF4-FFF2-40B4-BE49-F238E27FC236}">
                <a16:creationId xmlns:a16="http://schemas.microsoft.com/office/drawing/2014/main" id="{9ABF53BE-22AD-F293-97A5-D4A1C7FBB53E}"/>
              </a:ext>
            </a:extLst>
          </p:cNvPr>
          <p:cNvSpPr txBox="1"/>
          <p:nvPr/>
        </p:nvSpPr>
        <p:spPr>
          <a:xfrm>
            <a:off x="3892541" y="4090563"/>
            <a:ext cx="1389890" cy="646331"/>
          </a:xfrm>
          <a:prstGeom prst="rect">
            <a:avLst/>
          </a:prstGeom>
          <a:noFill/>
          <a:ln w="57150">
            <a:solidFill>
              <a:srgbClr val="6F6F6F"/>
            </a:solidFill>
          </a:ln>
        </p:spPr>
        <p:txBody>
          <a:bodyPr wrap="square" rtlCol="0">
            <a:spAutoFit/>
          </a:bodyPr>
          <a:lstStyle/>
          <a:p>
            <a:r>
              <a:rPr lang="en-US" noProof="0" dirty="0">
                <a:solidFill>
                  <a:srgbClr val="6F6F6F"/>
                </a:solidFill>
              </a:rPr>
              <a:t>max profit</a:t>
            </a:r>
          </a:p>
          <a:p>
            <a:r>
              <a:rPr lang="en-US" noProof="0" dirty="0">
                <a:solidFill>
                  <a:srgbClr val="6F6F6F"/>
                </a:solidFill>
              </a:rPr>
              <a:t>s.t. capacity</a:t>
            </a:r>
          </a:p>
        </p:txBody>
      </p:sp>
      <p:sp>
        <p:nvSpPr>
          <p:cNvPr id="19" name="Textplatzhalter 4">
            <a:extLst>
              <a:ext uri="{FF2B5EF4-FFF2-40B4-BE49-F238E27FC236}">
                <a16:creationId xmlns:a16="http://schemas.microsoft.com/office/drawing/2014/main" id="{4DED4368-5022-5E54-4301-8EDCAE863B69}"/>
              </a:ext>
            </a:extLst>
          </p:cNvPr>
          <p:cNvSpPr txBox="1">
            <a:spLocks/>
          </p:cNvSpPr>
          <p:nvPr/>
        </p:nvSpPr>
        <p:spPr>
          <a:xfrm>
            <a:off x="731837" y="6140229"/>
            <a:ext cx="5364164"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dirty="0"/>
              <a:t>[3] P. A. Tominac and V. M. Zavala, “Economic properties of multi-product supply chains,” </a:t>
            </a:r>
            <a:r>
              <a:rPr lang="en-US" sz="800" i="1" dirty="0"/>
              <a:t>Computers &amp; Chemical Engineering</a:t>
            </a:r>
            <a:r>
              <a:rPr lang="en-US" sz="800" dirty="0"/>
              <a:t>, vol. 145, 2021, </a:t>
            </a:r>
            <a:r>
              <a:rPr lang="en-US" sz="800" dirty="0">
                <a:hlinkClick r:id="rId11"/>
              </a:rPr>
              <a:t>https://doi.org/10.1016/j.compchemeng.2020.107157</a:t>
            </a:r>
            <a:endParaRPr lang="en-US" sz="800" dirty="0"/>
          </a:p>
        </p:txBody>
      </p:sp>
      <p:pic>
        <p:nvPicPr>
          <p:cNvPr id="11" name="Picture 10" descr="A map with many points&#10;&#10;AI-generated content may be incorrect.">
            <a:extLst>
              <a:ext uri="{FF2B5EF4-FFF2-40B4-BE49-F238E27FC236}">
                <a16:creationId xmlns:a16="http://schemas.microsoft.com/office/drawing/2014/main" id="{F0F45BD5-7803-39C7-5FE5-609CE030F99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61099" y="1628997"/>
            <a:ext cx="2918593" cy="3600000"/>
          </a:xfrm>
          <a:prstGeom prst="rect">
            <a:avLst/>
          </a:prstGeom>
        </p:spPr>
      </p:pic>
      <p:sp>
        <p:nvSpPr>
          <p:cNvPr id="12" name="TextBox 11">
            <a:extLst>
              <a:ext uri="{FF2B5EF4-FFF2-40B4-BE49-F238E27FC236}">
                <a16:creationId xmlns:a16="http://schemas.microsoft.com/office/drawing/2014/main" id="{E9084C1C-25CD-EE27-7640-C961D714CFAD}"/>
              </a:ext>
            </a:extLst>
          </p:cNvPr>
          <p:cNvSpPr txBox="1"/>
          <p:nvPr/>
        </p:nvSpPr>
        <p:spPr>
          <a:xfrm>
            <a:off x="8259848" y="1259665"/>
            <a:ext cx="2121093" cy="369332"/>
          </a:xfrm>
          <a:prstGeom prst="rect">
            <a:avLst/>
          </a:prstGeom>
          <a:noFill/>
        </p:spPr>
        <p:txBody>
          <a:bodyPr wrap="none" rtlCol="0">
            <a:spAutoFit/>
          </a:bodyPr>
          <a:lstStyle/>
          <a:p>
            <a:r>
              <a:rPr lang="de-CH" dirty="0"/>
              <a:t>Stakeholder Graph</a:t>
            </a:r>
            <a:endParaRPr lang="en-US" dirty="0"/>
          </a:p>
        </p:txBody>
      </p:sp>
    </p:spTree>
    <p:extLst>
      <p:ext uri="{BB962C8B-B14F-4D97-AF65-F5344CB8AC3E}">
        <p14:creationId xmlns:p14="http://schemas.microsoft.com/office/powerpoint/2010/main" val="190397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13629-D880-B50F-CE76-17DE526C6C8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6AF62D8-025A-4625-C68F-35CEE44F2174}"/>
              </a:ext>
            </a:extLst>
          </p:cNvPr>
          <p:cNvSpPr>
            <a:spLocks noGrp="1"/>
          </p:cNvSpPr>
          <p:nvPr>
            <p:ph type="title"/>
          </p:nvPr>
        </p:nvSpPr>
        <p:spPr/>
        <p:txBody>
          <a:bodyPr/>
          <a:lstStyle/>
          <a:p>
            <a:r>
              <a:rPr lang="en-US" b="1" dirty="0"/>
              <a:t>Framework</a:t>
            </a:r>
            <a:r>
              <a:rPr lang="en-US" dirty="0"/>
              <a:t> – Multi-Product Supply Chain Optimization</a:t>
            </a:r>
            <a:endParaRPr lang="en-US" noProof="0" dirty="0"/>
          </a:p>
        </p:txBody>
      </p:sp>
      <p:sp>
        <p:nvSpPr>
          <p:cNvPr id="4" name="Datumsplatzhalter 3">
            <a:extLst>
              <a:ext uri="{FF2B5EF4-FFF2-40B4-BE49-F238E27FC236}">
                <a16:creationId xmlns:a16="http://schemas.microsoft.com/office/drawing/2014/main" id="{9D7D5E16-8654-58CC-F0A4-3E178F824FBB}"/>
              </a:ext>
            </a:extLst>
          </p:cNvPr>
          <p:cNvSpPr>
            <a:spLocks noGrp="1"/>
          </p:cNvSpPr>
          <p:nvPr>
            <p:ph type="dt" sz="half" idx="10"/>
          </p:nvPr>
        </p:nvSpPr>
        <p:spPr/>
        <p:txBody>
          <a:bodyPr/>
          <a:lstStyle/>
          <a:p>
            <a:fld id="{F8F739DD-5D20-4BA3-91A0-8AB5808C0069}"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DA0E771E-2AAE-2C3C-5794-93B477546EDC}"/>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6" name="Slide Number Placeholder 5">
            <a:extLst>
              <a:ext uri="{FF2B5EF4-FFF2-40B4-BE49-F238E27FC236}">
                <a16:creationId xmlns:a16="http://schemas.microsoft.com/office/drawing/2014/main" id="{76FA4533-6FB0-518B-A189-7FB6D5815512}"/>
              </a:ext>
            </a:extLst>
          </p:cNvPr>
          <p:cNvSpPr>
            <a:spLocks noGrp="1"/>
          </p:cNvSpPr>
          <p:nvPr>
            <p:ph type="sldNum" sz="quarter" idx="12"/>
          </p:nvPr>
        </p:nvSpPr>
        <p:spPr/>
        <p:txBody>
          <a:bodyPr/>
          <a:lstStyle/>
          <a:p>
            <a:fld id="{5ACA52AF-F19D-405C-AD5F-7D94B96A5CC3}" type="slidenum">
              <a:rPr lang="de-CH" noProof="0" smtClean="0"/>
              <a:t>13</a:t>
            </a:fld>
            <a:endParaRPr lang="de-CH" noProof="0"/>
          </a:p>
        </p:txBody>
      </p:sp>
      <p:grpSp>
        <p:nvGrpSpPr>
          <p:cNvPr id="17" name="Group 16">
            <a:extLst>
              <a:ext uri="{FF2B5EF4-FFF2-40B4-BE49-F238E27FC236}">
                <a16:creationId xmlns:a16="http://schemas.microsoft.com/office/drawing/2014/main" id="{A3F938F8-9BC0-64AD-838A-E4CB65FE4A3C}"/>
              </a:ext>
            </a:extLst>
          </p:cNvPr>
          <p:cNvGrpSpPr/>
          <p:nvPr/>
        </p:nvGrpSpPr>
        <p:grpSpPr>
          <a:xfrm>
            <a:off x="1412307" y="3384197"/>
            <a:ext cx="9367384" cy="914401"/>
            <a:chOff x="1412308" y="2971798"/>
            <a:chExt cx="9367384" cy="914401"/>
          </a:xfrm>
        </p:grpSpPr>
        <p:grpSp>
          <p:nvGrpSpPr>
            <p:cNvPr id="3" name="Group 2">
              <a:extLst>
                <a:ext uri="{FF2B5EF4-FFF2-40B4-BE49-F238E27FC236}">
                  <a16:creationId xmlns:a16="http://schemas.microsoft.com/office/drawing/2014/main" id="{13310216-00C4-A465-043D-73C0E9AE5CC2}"/>
                </a:ext>
              </a:extLst>
            </p:cNvPr>
            <p:cNvGrpSpPr/>
            <p:nvPr/>
          </p:nvGrpSpPr>
          <p:grpSpPr>
            <a:xfrm>
              <a:off x="1412308" y="2971798"/>
              <a:ext cx="2304290" cy="914400"/>
              <a:chOff x="672964" y="1304977"/>
              <a:chExt cx="2304290" cy="914400"/>
            </a:xfrm>
          </p:grpSpPr>
          <p:pic>
            <p:nvPicPr>
              <p:cNvPr id="61" name="Graphic 60" descr="Windy with solid fill">
                <a:extLst>
                  <a:ext uri="{FF2B5EF4-FFF2-40B4-BE49-F238E27FC236}">
                    <a16:creationId xmlns:a16="http://schemas.microsoft.com/office/drawing/2014/main" id="{D3838CC3-B4FD-7B7D-DBE7-1313B326BD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964" y="1304977"/>
                <a:ext cx="914400" cy="914400"/>
              </a:xfrm>
              <a:prstGeom prst="rect">
                <a:avLst/>
              </a:prstGeom>
            </p:spPr>
          </p:pic>
          <p:sp>
            <p:nvSpPr>
              <p:cNvPr id="63" name="TextBox 62">
                <a:extLst>
                  <a:ext uri="{FF2B5EF4-FFF2-40B4-BE49-F238E27FC236}">
                    <a16:creationId xmlns:a16="http://schemas.microsoft.com/office/drawing/2014/main" id="{F53BCBF5-8220-FD3A-62CF-2F6839885186}"/>
                  </a:ext>
                </a:extLst>
              </p:cNvPr>
              <p:cNvSpPr txBox="1"/>
              <p:nvPr/>
            </p:nvSpPr>
            <p:spPr>
              <a:xfrm>
                <a:off x="1587364" y="1439011"/>
                <a:ext cx="1389890" cy="646331"/>
              </a:xfrm>
              <a:prstGeom prst="rect">
                <a:avLst/>
              </a:prstGeom>
              <a:noFill/>
              <a:ln w="57150">
                <a:solidFill>
                  <a:srgbClr val="FF0000"/>
                </a:solidFill>
              </a:ln>
            </p:spPr>
            <p:txBody>
              <a:bodyPr wrap="square" rtlCol="0">
                <a:spAutoFit/>
              </a:bodyPr>
              <a:lstStyle/>
              <a:p>
                <a:r>
                  <a:rPr lang="en-US" noProof="0" dirty="0">
                    <a:solidFill>
                      <a:srgbClr val="FF0000"/>
                    </a:solidFill>
                  </a:rPr>
                  <a:t>max profit</a:t>
                </a:r>
              </a:p>
              <a:p>
                <a:r>
                  <a:rPr lang="en-US" noProof="0" dirty="0">
                    <a:solidFill>
                      <a:srgbClr val="FF0000"/>
                    </a:solidFill>
                  </a:rPr>
                  <a:t>s.t. capacity</a:t>
                </a:r>
              </a:p>
            </p:txBody>
          </p:sp>
        </p:grpSp>
        <p:grpSp>
          <p:nvGrpSpPr>
            <p:cNvPr id="5" name="Group 4">
              <a:extLst>
                <a:ext uri="{FF2B5EF4-FFF2-40B4-BE49-F238E27FC236}">
                  <a16:creationId xmlns:a16="http://schemas.microsoft.com/office/drawing/2014/main" id="{38C0FFF1-7FFD-6FA7-D602-316754C7912A}"/>
                </a:ext>
              </a:extLst>
            </p:cNvPr>
            <p:cNvGrpSpPr/>
            <p:nvPr/>
          </p:nvGrpSpPr>
          <p:grpSpPr>
            <a:xfrm>
              <a:off x="3754153" y="2971798"/>
              <a:ext cx="2304290" cy="914400"/>
              <a:chOff x="4212255" y="3253875"/>
              <a:chExt cx="2304290" cy="914400"/>
            </a:xfrm>
          </p:grpSpPr>
          <p:pic>
            <p:nvPicPr>
              <p:cNvPr id="66" name="Graphic 65" descr="Wind Turbines with solid fill">
                <a:extLst>
                  <a:ext uri="{FF2B5EF4-FFF2-40B4-BE49-F238E27FC236}">
                    <a16:creationId xmlns:a16="http://schemas.microsoft.com/office/drawing/2014/main" id="{FF8A1077-126C-AEED-A860-7DF20D034B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12255" y="3253875"/>
                <a:ext cx="914400" cy="914400"/>
              </a:xfrm>
              <a:prstGeom prst="rect">
                <a:avLst/>
              </a:prstGeom>
            </p:spPr>
          </p:pic>
          <p:sp>
            <p:nvSpPr>
              <p:cNvPr id="67" name="TextBox 66">
                <a:extLst>
                  <a:ext uri="{FF2B5EF4-FFF2-40B4-BE49-F238E27FC236}">
                    <a16:creationId xmlns:a16="http://schemas.microsoft.com/office/drawing/2014/main" id="{3B33BAA4-DA26-096B-B97C-6AFDA9D54192}"/>
                  </a:ext>
                </a:extLst>
              </p:cNvPr>
              <p:cNvSpPr txBox="1"/>
              <p:nvPr/>
            </p:nvSpPr>
            <p:spPr>
              <a:xfrm>
                <a:off x="5126655" y="3387909"/>
                <a:ext cx="1389890" cy="646331"/>
              </a:xfrm>
              <a:prstGeom prst="rect">
                <a:avLst/>
              </a:prstGeom>
              <a:noFill/>
              <a:ln w="57150">
                <a:solidFill>
                  <a:srgbClr val="FFC000"/>
                </a:solidFill>
              </a:ln>
            </p:spPr>
            <p:txBody>
              <a:bodyPr wrap="square" rtlCol="0">
                <a:spAutoFit/>
              </a:bodyPr>
              <a:lstStyle/>
              <a:p>
                <a:r>
                  <a:rPr lang="en-US" noProof="0" dirty="0">
                    <a:solidFill>
                      <a:srgbClr val="FFC000"/>
                    </a:solidFill>
                  </a:rPr>
                  <a:t>max profit</a:t>
                </a:r>
              </a:p>
              <a:p>
                <a:r>
                  <a:rPr lang="en-US" noProof="0" dirty="0">
                    <a:solidFill>
                      <a:srgbClr val="FFC000"/>
                    </a:solidFill>
                  </a:rPr>
                  <a:t>s.t. capacity</a:t>
                </a:r>
              </a:p>
            </p:txBody>
          </p:sp>
        </p:grpSp>
        <p:grpSp>
          <p:nvGrpSpPr>
            <p:cNvPr id="11" name="Group 10">
              <a:extLst>
                <a:ext uri="{FF2B5EF4-FFF2-40B4-BE49-F238E27FC236}">
                  <a16:creationId xmlns:a16="http://schemas.microsoft.com/office/drawing/2014/main" id="{9A2ED292-49C0-AE88-C63B-88B64BC991A4}"/>
                </a:ext>
              </a:extLst>
            </p:cNvPr>
            <p:cNvGrpSpPr/>
            <p:nvPr/>
          </p:nvGrpSpPr>
          <p:grpSpPr>
            <a:xfrm>
              <a:off x="6095998" y="2971798"/>
              <a:ext cx="2304290" cy="914400"/>
              <a:chOff x="6305465" y="5212234"/>
              <a:chExt cx="2304290" cy="914400"/>
            </a:xfrm>
          </p:grpSpPr>
          <p:pic>
            <p:nvPicPr>
              <p:cNvPr id="72" name="Graphic 71" descr="Electric Tower with solid fill">
                <a:extLst>
                  <a:ext uri="{FF2B5EF4-FFF2-40B4-BE49-F238E27FC236}">
                    <a16:creationId xmlns:a16="http://schemas.microsoft.com/office/drawing/2014/main" id="{1815F346-1491-0CA6-E41B-74A4FB95F7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05465" y="5212234"/>
                <a:ext cx="914400" cy="914400"/>
              </a:xfrm>
              <a:prstGeom prst="rect">
                <a:avLst/>
              </a:prstGeom>
            </p:spPr>
          </p:pic>
          <p:sp>
            <p:nvSpPr>
              <p:cNvPr id="74" name="TextBox 73">
                <a:extLst>
                  <a:ext uri="{FF2B5EF4-FFF2-40B4-BE49-F238E27FC236}">
                    <a16:creationId xmlns:a16="http://schemas.microsoft.com/office/drawing/2014/main" id="{4B55378B-8B5A-00C5-D1F1-82C141B2B495}"/>
                  </a:ext>
                </a:extLst>
              </p:cNvPr>
              <p:cNvSpPr txBox="1"/>
              <p:nvPr/>
            </p:nvSpPr>
            <p:spPr>
              <a:xfrm>
                <a:off x="7219865" y="5346269"/>
                <a:ext cx="1389890" cy="646331"/>
              </a:xfrm>
              <a:prstGeom prst="rect">
                <a:avLst/>
              </a:prstGeom>
              <a:noFill/>
              <a:ln w="57150">
                <a:solidFill>
                  <a:srgbClr val="6F6F6F"/>
                </a:solidFill>
              </a:ln>
            </p:spPr>
            <p:txBody>
              <a:bodyPr wrap="square" rtlCol="0">
                <a:spAutoFit/>
              </a:bodyPr>
              <a:lstStyle/>
              <a:p>
                <a:r>
                  <a:rPr lang="en-US" noProof="0" dirty="0">
                    <a:solidFill>
                      <a:srgbClr val="6F6F6F"/>
                    </a:solidFill>
                  </a:rPr>
                  <a:t>max profit</a:t>
                </a:r>
              </a:p>
              <a:p>
                <a:r>
                  <a:rPr lang="en-US" noProof="0" dirty="0">
                    <a:solidFill>
                      <a:srgbClr val="6F6F6F"/>
                    </a:solidFill>
                  </a:rPr>
                  <a:t>s.t. capacity</a:t>
                </a:r>
              </a:p>
            </p:txBody>
          </p:sp>
        </p:grpSp>
        <p:grpSp>
          <p:nvGrpSpPr>
            <p:cNvPr id="12" name="Group 11">
              <a:extLst>
                <a:ext uri="{FF2B5EF4-FFF2-40B4-BE49-F238E27FC236}">
                  <a16:creationId xmlns:a16="http://schemas.microsoft.com/office/drawing/2014/main" id="{92FFB870-FCE2-72FE-124C-984104681592}"/>
                </a:ext>
              </a:extLst>
            </p:cNvPr>
            <p:cNvGrpSpPr/>
            <p:nvPr/>
          </p:nvGrpSpPr>
          <p:grpSpPr>
            <a:xfrm>
              <a:off x="8458555" y="2971799"/>
              <a:ext cx="2321137" cy="914400"/>
              <a:chOff x="8152555" y="3907652"/>
              <a:chExt cx="2321137" cy="914400"/>
            </a:xfrm>
          </p:grpSpPr>
          <p:pic>
            <p:nvPicPr>
              <p:cNvPr id="8" name="Graphic 7" descr="Electric car with solid fill">
                <a:extLst>
                  <a:ext uri="{FF2B5EF4-FFF2-40B4-BE49-F238E27FC236}">
                    <a16:creationId xmlns:a16="http://schemas.microsoft.com/office/drawing/2014/main" id="{412D2B8D-C7CE-0097-2F91-60491F6210F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52555" y="3907652"/>
                <a:ext cx="914400" cy="914400"/>
              </a:xfrm>
              <a:prstGeom prst="rect">
                <a:avLst/>
              </a:prstGeom>
            </p:spPr>
          </p:pic>
          <p:sp>
            <p:nvSpPr>
              <p:cNvPr id="9" name="TextBox 8">
                <a:extLst>
                  <a:ext uri="{FF2B5EF4-FFF2-40B4-BE49-F238E27FC236}">
                    <a16:creationId xmlns:a16="http://schemas.microsoft.com/office/drawing/2014/main" id="{230EC2AB-C27A-8E78-5EB9-31D14D8FFB13}"/>
                  </a:ext>
                </a:extLst>
              </p:cNvPr>
              <p:cNvSpPr txBox="1"/>
              <p:nvPr/>
            </p:nvSpPr>
            <p:spPr>
              <a:xfrm>
                <a:off x="9083802" y="4041686"/>
                <a:ext cx="1389890" cy="646331"/>
              </a:xfrm>
              <a:prstGeom prst="rect">
                <a:avLst/>
              </a:prstGeom>
              <a:noFill/>
              <a:ln w="57150">
                <a:solidFill>
                  <a:srgbClr val="0070C0"/>
                </a:solidFill>
              </a:ln>
            </p:spPr>
            <p:txBody>
              <a:bodyPr wrap="square" rtlCol="0">
                <a:spAutoFit/>
              </a:bodyPr>
              <a:lstStyle/>
              <a:p>
                <a:r>
                  <a:rPr lang="en-US" noProof="0" dirty="0">
                    <a:solidFill>
                      <a:srgbClr val="0070C0"/>
                    </a:solidFill>
                  </a:rPr>
                  <a:t>max profit</a:t>
                </a:r>
              </a:p>
              <a:p>
                <a:r>
                  <a:rPr lang="en-US" noProof="0" dirty="0">
                    <a:solidFill>
                      <a:srgbClr val="0070C0"/>
                    </a:solidFill>
                  </a:rPr>
                  <a:t>s.t. capacity</a:t>
                </a:r>
              </a:p>
            </p:txBody>
          </p:sp>
        </p:grpSp>
      </p:grpSp>
      <p:sp>
        <p:nvSpPr>
          <p:cNvPr id="18" name="Rectangle 17">
            <a:extLst>
              <a:ext uri="{FF2B5EF4-FFF2-40B4-BE49-F238E27FC236}">
                <a16:creationId xmlns:a16="http://schemas.microsoft.com/office/drawing/2014/main" id="{D9700E3E-D991-6C84-F0D8-8C1618F0CDB2}"/>
              </a:ext>
            </a:extLst>
          </p:cNvPr>
          <p:cNvSpPr/>
          <p:nvPr/>
        </p:nvSpPr>
        <p:spPr>
          <a:xfrm>
            <a:off x="4631900" y="5020337"/>
            <a:ext cx="2853084" cy="646331"/>
          </a:xfrm>
          <a:prstGeom prst="rect">
            <a:avLst/>
          </a:prstGeom>
          <a:solidFill>
            <a:schemeClr val="bg1"/>
          </a:solidFill>
          <a:ln w="762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noProof="0" dirty="0">
                <a:solidFill>
                  <a:srgbClr val="956013"/>
                </a:solidFill>
              </a:rPr>
              <a:t>min capacity margin</a:t>
            </a:r>
          </a:p>
          <a:p>
            <a:r>
              <a:rPr lang="en-US" noProof="0" dirty="0">
                <a:solidFill>
                  <a:srgbClr val="956013"/>
                </a:solidFill>
              </a:rPr>
              <a:t>s.t. economic driving force</a:t>
            </a:r>
          </a:p>
        </p:txBody>
      </p:sp>
      <p:sp>
        <p:nvSpPr>
          <p:cNvPr id="19" name="Rectangle 18">
            <a:extLst>
              <a:ext uri="{FF2B5EF4-FFF2-40B4-BE49-F238E27FC236}">
                <a16:creationId xmlns:a16="http://schemas.microsoft.com/office/drawing/2014/main" id="{81E4113A-CC85-697A-CDF3-528DE44DD9C8}"/>
              </a:ext>
            </a:extLst>
          </p:cNvPr>
          <p:cNvSpPr/>
          <p:nvPr/>
        </p:nvSpPr>
        <p:spPr>
          <a:xfrm>
            <a:off x="4920640" y="2016125"/>
            <a:ext cx="2350713" cy="646331"/>
          </a:xfrm>
          <a:prstGeom prst="rect">
            <a:avLst/>
          </a:prstGeom>
          <a:solidFill>
            <a:schemeClr val="bg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noProof="0" dirty="0">
                <a:solidFill>
                  <a:schemeClr val="tx1"/>
                </a:solidFill>
              </a:rPr>
              <a:t>max social welfare</a:t>
            </a:r>
          </a:p>
          <a:p>
            <a:r>
              <a:rPr lang="en-US" noProof="0" dirty="0">
                <a:solidFill>
                  <a:schemeClr val="tx1"/>
                </a:solidFill>
              </a:rPr>
              <a:t>s.t. balance, capacity</a:t>
            </a:r>
          </a:p>
        </p:txBody>
      </p:sp>
      <p:grpSp>
        <p:nvGrpSpPr>
          <p:cNvPr id="21" name="Group 20">
            <a:extLst>
              <a:ext uri="{FF2B5EF4-FFF2-40B4-BE49-F238E27FC236}">
                <a16:creationId xmlns:a16="http://schemas.microsoft.com/office/drawing/2014/main" id="{EC4E2807-D177-1C3D-3199-6FCE47627F57}"/>
              </a:ext>
            </a:extLst>
          </p:cNvPr>
          <p:cNvGrpSpPr/>
          <p:nvPr/>
        </p:nvGrpSpPr>
        <p:grpSpPr>
          <a:xfrm>
            <a:off x="3659832" y="1101725"/>
            <a:ext cx="4805209" cy="914400"/>
            <a:chOff x="1200845" y="2144163"/>
            <a:chExt cx="4805209" cy="914400"/>
          </a:xfrm>
        </p:grpSpPr>
        <p:sp>
          <p:nvSpPr>
            <p:cNvPr id="23" name="TextBox 22">
              <a:extLst>
                <a:ext uri="{FF2B5EF4-FFF2-40B4-BE49-F238E27FC236}">
                  <a16:creationId xmlns:a16="http://schemas.microsoft.com/office/drawing/2014/main" id="{3CAAC0BD-7F4D-658E-7D7F-6707F4544889}"/>
                </a:ext>
              </a:extLst>
            </p:cNvPr>
            <p:cNvSpPr txBox="1"/>
            <p:nvPr/>
          </p:nvSpPr>
          <p:spPr>
            <a:xfrm>
              <a:off x="2115245" y="2278197"/>
              <a:ext cx="3890809" cy="646331"/>
            </a:xfrm>
            <a:prstGeom prst="rect">
              <a:avLst/>
            </a:prstGeom>
            <a:noFill/>
          </p:spPr>
          <p:txBody>
            <a:bodyPr wrap="none" rtlCol="0">
              <a:spAutoFit/>
            </a:bodyPr>
            <a:lstStyle/>
            <a:p>
              <a:pPr algn="ctr"/>
              <a:r>
                <a:rPr lang="en-US" noProof="0" dirty="0"/>
                <a:t>Coordinated Market Auction</a:t>
              </a:r>
            </a:p>
            <a:p>
              <a:pPr algn="ctr"/>
              <a:r>
                <a:rPr lang="en-US" noProof="0" dirty="0"/>
                <a:t>Independent System Operator (ISO)</a:t>
              </a:r>
            </a:p>
          </p:txBody>
        </p:sp>
        <p:pic>
          <p:nvPicPr>
            <p:cNvPr id="30" name="Graphic 29" descr="Gavel with solid fill">
              <a:extLst>
                <a:ext uri="{FF2B5EF4-FFF2-40B4-BE49-F238E27FC236}">
                  <a16:creationId xmlns:a16="http://schemas.microsoft.com/office/drawing/2014/main" id="{96DC428E-65D2-02B1-808F-43D56F940DA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00845" y="2144163"/>
              <a:ext cx="914400" cy="914400"/>
            </a:xfrm>
            <a:prstGeom prst="rect">
              <a:avLst/>
            </a:prstGeom>
          </p:spPr>
        </p:pic>
      </p:grpSp>
      <p:cxnSp>
        <p:nvCxnSpPr>
          <p:cNvPr id="32" name="Straight Arrow Connector 31">
            <a:extLst>
              <a:ext uri="{FF2B5EF4-FFF2-40B4-BE49-F238E27FC236}">
                <a16:creationId xmlns:a16="http://schemas.microsoft.com/office/drawing/2014/main" id="{6AF086E9-3AAA-2C0F-76B0-B0FE39D40DBC}"/>
              </a:ext>
            </a:extLst>
          </p:cNvPr>
          <p:cNvCxnSpPr>
            <a:cxnSpLocks/>
          </p:cNvCxnSpPr>
          <p:nvPr/>
        </p:nvCxnSpPr>
        <p:spPr>
          <a:xfrm>
            <a:off x="5737132" y="2808478"/>
            <a:ext cx="0" cy="5400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0AE6D94-F01B-89E4-9261-107C7F808A71}"/>
              </a:ext>
            </a:extLst>
          </p:cNvPr>
          <p:cNvCxnSpPr>
            <a:cxnSpLocks/>
          </p:cNvCxnSpPr>
          <p:nvPr/>
        </p:nvCxnSpPr>
        <p:spPr>
          <a:xfrm flipV="1">
            <a:off x="6452596" y="2808478"/>
            <a:ext cx="0" cy="5400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ADDAB81A-138D-6353-9356-860BED19F828}"/>
              </a:ext>
            </a:extLst>
          </p:cNvPr>
          <p:cNvGrpSpPr/>
          <p:nvPr/>
        </p:nvGrpSpPr>
        <p:grpSpPr>
          <a:xfrm flipH="1">
            <a:off x="5738268" y="4389467"/>
            <a:ext cx="715464" cy="540000"/>
            <a:chOff x="5737132" y="2808478"/>
            <a:chExt cx="715464" cy="540000"/>
          </a:xfrm>
        </p:grpSpPr>
        <p:cxnSp>
          <p:nvCxnSpPr>
            <p:cNvPr id="37" name="Straight Arrow Connector 36">
              <a:extLst>
                <a:ext uri="{FF2B5EF4-FFF2-40B4-BE49-F238E27FC236}">
                  <a16:creationId xmlns:a16="http://schemas.microsoft.com/office/drawing/2014/main" id="{D3A7E627-3AD7-BE28-CDA4-98179FA7F702}"/>
                </a:ext>
              </a:extLst>
            </p:cNvPr>
            <p:cNvCxnSpPr>
              <a:cxnSpLocks/>
            </p:cNvCxnSpPr>
            <p:nvPr/>
          </p:nvCxnSpPr>
          <p:spPr>
            <a:xfrm>
              <a:off x="5737132" y="2808478"/>
              <a:ext cx="0" cy="540000"/>
            </a:xfrm>
            <a:prstGeom prst="straightConnector1">
              <a:avLst/>
            </a:prstGeom>
            <a:ln w="57150">
              <a:solidFill>
                <a:srgbClr val="956013"/>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6E8F9E54-F23C-EB19-C86F-DFAD25EFD764}"/>
                </a:ext>
              </a:extLst>
            </p:cNvPr>
            <p:cNvCxnSpPr>
              <a:cxnSpLocks/>
            </p:cNvCxnSpPr>
            <p:nvPr/>
          </p:nvCxnSpPr>
          <p:spPr>
            <a:xfrm flipV="1">
              <a:off x="6452596" y="2808478"/>
              <a:ext cx="0" cy="540000"/>
            </a:xfrm>
            <a:prstGeom prst="straightConnector1">
              <a:avLst/>
            </a:prstGeom>
            <a:ln w="57150">
              <a:solidFill>
                <a:srgbClr val="956013"/>
              </a:solidFill>
              <a:tailEnd type="triangle"/>
            </a:ln>
          </p:spPr>
          <p:style>
            <a:lnRef idx="1">
              <a:schemeClr val="dk1"/>
            </a:lnRef>
            <a:fillRef idx="0">
              <a:schemeClr val="dk1"/>
            </a:fillRef>
            <a:effectRef idx="0">
              <a:schemeClr val="dk1"/>
            </a:effectRef>
            <a:fontRef idx="minor">
              <a:schemeClr val="tx1"/>
            </a:fontRef>
          </p:style>
        </p:cxnSp>
      </p:grpSp>
      <p:sp>
        <p:nvSpPr>
          <p:cNvPr id="40" name="TextBox 39">
            <a:extLst>
              <a:ext uri="{FF2B5EF4-FFF2-40B4-BE49-F238E27FC236}">
                <a16:creationId xmlns:a16="http://schemas.microsoft.com/office/drawing/2014/main" id="{384FAE20-D625-161D-C288-0475D62EDA72}"/>
              </a:ext>
            </a:extLst>
          </p:cNvPr>
          <p:cNvSpPr txBox="1"/>
          <p:nvPr/>
        </p:nvSpPr>
        <p:spPr>
          <a:xfrm>
            <a:off x="3522303" y="2905677"/>
            <a:ext cx="2103857" cy="369332"/>
          </a:xfrm>
          <a:prstGeom prst="rect">
            <a:avLst/>
          </a:prstGeom>
          <a:noFill/>
        </p:spPr>
        <p:txBody>
          <a:bodyPr wrap="square" rtlCol="0">
            <a:spAutoFit/>
          </a:bodyPr>
          <a:lstStyle/>
          <a:p>
            <a:pPr algn="ctr"/>
            <a:r>
              <a:rPr lang="en-US" noProof="0" dirty="0"/>
              <a:t>resource allocation</a:t>
            </a:r>
          </a:p>
        </p:txBody>
      </p:sp>
      <p:sp>
        <p:nvSpPr>
          <p:cNvPr id="41" name="TextBox 40">
            <a:extLst>
              <a:ext uri="{FF2B5EF4-FFF2-40B4-BE49-F238E27FC236}">
                <a16:creationId xmlns:a16="http://schemas.microsoft.com/office/drawing/2014/main" id="{2DF86D3E-2D08-E27B-46FD-1B44918D4040}"/>
              </a:ext>
            </a:extLst>
          </p:cNvPr>
          <p:cNvSpPr txBox="1"/>
          <p:nvPr/>
        </p:nvSpPr>
        <p:spPr>
          <a:xfrm>
            <a:off x="6553197" y="2901093"/>
            <a:ext cx="2127601" cy="369332"/>
          </a:xfrm>
          <a:prstGeom prst="rect">
            <a:avLst/>
          </a:prstGeom>
          <a:noFill/>
        </p:spPr>
        <p:txBody>
          <a:bodyPr wrap="square" rtlCol="0">
            <a:spAutoFit/>
          </a:bodyPr>
          <a:lstStyle/>
          <a:p>
            <a:pPr algn="ctr"/>
            <a:r>
              <a:rPr lang="en-US" noProof="0" dirty="0"/>
              <a:t>bidding information</a:t>
            </a:r>
          </a:p>
        </p:txBody>
      </p:sp>
      <p:sp>
        <p:nvSpPr>
          <p:cNvPr id="42" name="TextBox 41">
            <a:extLst>
              <a:ext uri="{FF2B5EF4-FFF2-40B4-BE49-F238E27FC236}">
                <a16:creationId xmlns:a16="http://schemas.microsoft.com/office/drawing/2014/main" id="{2ACD0EB2-0F70-2232-0F2E-9BD1EC66BE0A}"/>
              </a:ext>
            </a:extLst>
          </p:cNvPr>
          <p:cNvSpPr txBox="1"/>
          <p:nvPr/>
        </p:nvSpPr>
        <p:spPr>
          <a:xfrm>
            <a:off x="4057085" y="4474801"/>
            <a:ext cx="1569075" cy="369332"/>
          </a:xfrm>
          <a:prstGeom prst="rect">
            <a:avLst/>
          </a:prstGeom>
          <a:noFill/>
        </p:spPr>
        <p:txBody>
          <a:bodyPr wrap="square" rtlCol="0">
            <a:spAutoFit/>
          </a:bodyPr>
          <a:lstStyle/>
          <a:p>
            <a:pPr algn="ctr"/>
            <a:r>
              <a:rPr lang="en-US" dirty="0">
                <a:solidFill>
                  <a:srgbClr val="956013"/>
                </a:solidFill>
              </a:rPr>
              <a:t>market</a:t>
            </a:r>
            <a:r>
              <a:rPr lang="en-US" noProof="0" dirty="0">
                <a:solidFill>
                  <a:srgbClr val="956013"/>
                </a:solidFill>
              </a:rPr>
              <a:t> prices</a:t>
            </a:r>
          </a:p>
        </p:txBody>
      </p:sp>
      <p:sp>
        <p:nvSpPr>
          <p:cNvPr id="43" name="TextBox 42">
            <a:extLst>
              <a:ext uri="{FF2B5EF4-FFF2-40B4-BE49-F238E27FC236}">
                <a16:creationId xmlns:a16="http://schemas.microsoft.com/office/drawing/2014/main" id="{E45644B3-343F-66DD-C775-1ACAAF2EFEBF}"/>
              </a:ext>
            </a:extLst>
          </p:cNvPr>
          <p:cNvSpPr txBox="1"/>
          <p:nvPr/>
        </p:nvSpPr>
        <p:spPr>
          <a:xfrm>
            <a:off x="6553197" y="4474801"/>
            <a:ext cx="2127601" cy="369332"/>
          </a:xfrm>
          <a:prstGeom prst="rect">
            <a:avLst/>
          </a:prstGeom>
          <a:noFill/>
        </p:spPr>
        <p:txBody>
          <a:bodyPr wrap="square" rtlCol="0">
            <a:spAutoFit/>
          </a:bodyPr>
          <a:lstStyle/>
          <a:p>
            <a:pPr algn="ctr"/>
            <a:r>
              <a:rPr lang="en-US" dirty="0">
                <a:solidFill>
                  <a:srgbClr val="956013"/>
                </a:solidFill>
              </a:rPr>
              <a:t>bidding information</a:t>
            </a:r>
            <a:endParaRPr lang="en-US" noProof="0" dirty="0">
              <a:solidFill>
                <a:srgbClr val="956013"/>
              </a:solidFill>
            </a:endParaRPr>
          </a:p>
        </p:txBody>
      </p:sp>
      <p:sp>
        <p:nvSpPr>
          <p:cNvPr id="44" name="TextBox 43">
            <a:extLst>
              <a:ext uri="{FF2B5EF4-FFF2-40B4-BE49-F238E27FC236}">
                <a16:creationId xmlns:a16="http://schemas.microsoft.com/office/drawing/2014/main" id="{DC41F9DF-F7A0-025B-A952-C8C07D358920}"/>
              </a:ext>
            </a:extLst>
          </p:cNvPr>
          <p:cNvSpPr txBox="1"/>
          <p:nvPr/>
        </p:nvSpPr>
        <p:spPr>
          <a:xfrm>
            <a:off x="3056027" y="2159091"/>
            <a:ext cx="1864613" cy="369332"/>
          </a:xfrm>
          <a:prstGeom prst="rect">
            <a:avLst/>
          </a:prstGeom>
          <a:noFill/>
        </p:spPr>
        <p:txBody>
          <a:bodyPr wrap="none" rtlCol="0">
            <a:spAutoFit/>
          </a:bodyPr>
          <a:lstStyle/>
          <a:p>
            <a:r>
              <a:rPr lang="en-US" b="1" noProof="0" dirty="0"/>
              <a:t>physical primal</a:t>
            </a:r>
          </a:p>
        </p:txBody>
      </p:sp>
      <p:sp>
        <p:nvSpPr>
          <p:cNvPr id="49" name="TextBox 48">
            <a:extLst>
              <a:ext uri="{FF2B5EF4-FFF2-40B4-BE49-F238E27FC236}">
                <a16:creationId xmlns:a16="http://schemas.microsoft.com/office/drawing/2014/main" id="{41E589D9-6733-433C-94E1-C6511CB56F28}"/>
              </a:ext>
            </a:extLst>
          </p:cNvPr>
          <p:cNvSpPr txBox="1"/>
          <p:nvPr/>
        </p:nvSpPr>
        <p:spPr>
          <a:xfrm>
            <a:off x="2773738" y="5154372"/>
            <a:ext cx="1800493" cy="369332"/>
          </a:xfrm>
          <a:prstGeom prst="rect">
            <a:avLst/>
          </a:prstGeom>
          <a:noFill/>
        </p:spPr>
        <p:txBody>
          <a:bodyPr wrap="none" rtlCol="0">
            <a:spAutoFit/>
          </a:bodyPr>
          <a:lstStyle/>
          <a:p>
            <a:r>
              <a:rPr lang="de-CH" b="1" dirty="0">
                <a:solidFill>
                  <a:srgbClr val="956013"/>
                </a:solidFill>
              </a:rPr>
              <a:t>economic dual</a:t>
            </a:r>
            <a:endParaRPr lang="en-US" b="1" dirty="0">
              <a:solidFill>
                <a:srgbClr val="956013"/>
              </a:solidFill>
            </a:endParaRPr>
          </a:p>
        </p:txBody>
      </p:sp>
      <p:grpSp>
        <p:nvGrpSpPr>
          <p:cNvPr id="50" name="Group 49">
            <a:extLst>
              <a:ext uri="{FF2B5EF4-FFF2-40B4-BE49-F238E27FC236}">
                <a16:creationId xmlns:a16="http://schemas.microsoft.com/office/drawing/2014/main" id="{367CC30B-3E72-C64E-9BF1-A4ED7D1F0A48}"/>
              </a:ext>
            </a:extLst>
          </p:cNvPr>
          <p:cNvGrpSpPr/>
          <p:nvPr/>
        </p:nvGrpSpPr>
        <p:grpSpPr>
          <a:xfrm>
            <a:off x="8250931" y="1714159"/>
            <a:ext cx="914400" cy="1099066"/>
            <a:chOff x="10016492" y="1380275"/>
            <a:chExt cx="914400" cy="1099066"/>
          </a:xfrm>
        </p:grpSpPr>
        <p:pic>
          <p:nvPicPr>
            <p:cNvPr id="51" name="Graphic 50" descr="Money with solid fill">
              <a:extLst>
                <a:ext uri="{FF2B5EF4-FFF2-40B4-BE49-F238E27FC236}">
                  <a16:creationId xmlns:a16="http://schemas.microsoft.com/office/drawing/2014/main" id="{FA9649CA-5F87-2451-2BBD-0696A187CEB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16492" y="1380275"/>
              <a:ext cx="914400" cy="914400"/>
            </a:xfrm>
            <a:prstGeom prst="rect">
              <a:avLst/>
            </a:prstGeom>
          </p:spPr>
        </p:pic>
        <p:sp>
          <p:nvSpPr>
            <p:cNvPr id="60" name="TextBox 59">
              <a:extLst>
                <a:ext uri="{FF2B5EF4-FFF2-40B4-BE49-F238E27FC236}">
                  <a16:creationId xmlns:a16="http://schemas.microsoft.com/office/drawing/2014/main" id="{2C4013C1-C0D1-D4A8-A2DA-F58824CA122D}"/>
                </a:ext>
              </a:extLst>
            </p:cNvPr>
            <p:cNvSpPr txBox="1"/>
            <p:nvPr/>
          </p:nvSpPr>
          <p:spPr>
            <a:xfrm>
              <a:off x="10094966" y="2110009"/>
              <a:ext cx="757451" cy="369332"/>
            </a:xfrm>
            <a:prstGeom prst="rect">
              <a:avLst/>
            </a:prstGeom>
            <a:noFill/>
          </p:spPr>
          <p:txBody>
            <a:bodyPr wrap="none" rtlCol="0">
              <a:spAutoFit/>
            </a:bodyPr>
            <a:lstStyle/>
            <a:p>
              <a:r>
                <a:rPr lang="de-CH" dirty="0"/>
                <a:t>Value</a:t>
              </a:r>
            </a:p>
          </p:txBody>
        </p:sp>
      </p:grpSp>
      <p:grpSp>
        <p:nvGrpSpPr>
          <p:cNvPr id="85" name="Group 84">
            <a:extLst>
              <a:ext uri="{FF2B5EF4-FFF2-40B4-BE49-F238E27FC236}">
                <a16:creationId xmlns:a16="http://schemas.microsoft.com/office/drawing/2014/main" id="{5D735904-282F-2D35-8AFA-975EC22E50D9}"/>
              </a:ext>
            </a:extLst>
          </p:cNvPr>
          <p:cNvGrpSpPr/>
          <p:nvPr/>
        </p:nvGrpSpPr>
        <p:grpSpPr>
          <a:xfrm>
            <a:off x="8915754" y="2372798"/>
            <a:ext cx="1082348" cy="1099066"/>
            <a:chOff x="10864385" y="1577893"/>
            <a:chExt cx="1082348" cy="1099066"/>
          </a:xfrm>
        </p:grpSpPr>
        <p:pic>
          <p:nvPicPr>
            <p:cNvPr id="86" name="Graphic 85" descr="Lightning bolt with solid fill">
              <a:extLst>
                <a:ext uri="{FF2B5EF4-FFF2-40B4-BE49-F238E27FC236}">
                  <a16:creationId xmlns:a16="http://schemas.microsoft.com/office/drawing/2014/main" id="{7CCB45FF-0DB3-025D-FFCB-C04BD3EA650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48359" y="1577893"/>
              <a:ext cx="914400" cy="914400"/>
            </a:xfrm>
            <a:prstGeom prst="rect">
              <a:avLst/>
            </a:prstGeom>
          </p:spPr>
        </p:pic>
        <p:sp>
          <p:nvSpPr>
            <p:cNvPr id="87" name="TextBox 86">
              <a:extLst>
                <a:ext uri="{FF2B5EF4-FFF2-40B4-BE49-F238E27FC236}">
                  <a16:creationId xmlns:a16="http://schemas.microsoft.com/office/drawing/2014/main" id="{755A0D39-4ED4-9EC6-0213-6E09C104BADD}"/>
                </a:ext>
              </a:extLst>
            </p:cNvPr>
            <p:cNvSpPr txBox="1"/>
            <p:nvPr/>
          </p:nvSpPr>
          <p:spPr>
            <a:xfrm>
              <a:off x="10864385" y="2307627"/>
              <a:ext cx="1082348" cy="369332"/>
            </a:xfrm>
            <a:prstGeom prst="rect">
              <a:avLst/>
            </a:prstGeom>
            <a:noFill/>
          </p:spPr>
          <p:txBody>
            <a:bodyPr wrap="none" rtlCol="0">
              <a:spAutoFit/>
            </a:bodyPr>
            <a:lstStyle/>
            <a:p>
              <a:r>
                <a:rPr lang="en-US" noProof="0" dirty="0"/>
                <a:t>Capacity</a:t>
              </a:r>
            </a:p>
          </p:txBody>
        </p:sp>
      </p:grpSp>
      <p:cxnSp>
        <p:nvCxnSpPr>
          <p:cNvPr id="88" name="Straight Arrow Connector 87">
            <a:extLst>
              <a:ext uri="{FF2B5EF4-FFF2-40B4-BE49-F238E27FC236}">
                <a16:creationId xmlns:a16="http://schemas.microsoft.com/office/drawing/2014/main" id="{7A976BC6-A49D-5DA4-13EE-01792A5D9F68}"/>
              </a:ext>
            </a:extLst>
          </p:cNvPr>
          <p:cNvCxnSpPr>
            <a:cxnSpLocks/>
          </p:cNvCxnSpPr>
          <p:nvPr/>
        </p:nvCxnSpPr>
        <p:spPr>
          <a:xfrm flipV="1">
            <a:off x="8708131" y="2742331"/>
            <a:ext cx="0" cy="3600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9CFFB11D-3EAB-64FE-6C6B-485884295D82}"/>
              </a:ext>
            </a:extLst>
          </p:cNvPr>
          <p:cNvCxnSpPr>
            <a:cxnSpLocks/>
            <a:stCxn id="41" idx="3"/>
          </p:cNvCxnSpPr>
          <p:nvPr/>
        </p:nvCxnSpPr>
        <p:spPr>
          <a:xfrm>
            <a:off x="8680798" y="3085759"/>
            <a:ext cx="36000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883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40" grpId="0"/>
      <p:bldP spid="41" grpId="0"/>
      <p:bldP spid="42" grpId="0"/>
      <p:bldP spid="43" grpId="0"/>
      <p:bldP spid="44" grpId="0"/>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40E10-2249-E530-2074-B7DFA9EC2EDC}"/>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DD08810E-206B-C6F5-AF35-B8A2DF7FD9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145" y="841174"/>
            <a:ext cx="5871717" cy="5040000"/>
          </a:xfrm>
          <a:prstGeom prst="rect">
            <a:avLst/>
          </a:prstGeom>
        </p:spPr>
      </p:pic>
      <p:sp>
        <p:nvSpPr>
          <p:cNvPr id="2" name="Titel 1">
            <a:extLst>
              <a:ext uri="{FF2B5EF4-FFF2-40B4-BE49-F238E27FC236}">
                <a16:creationId xmlns:a16="http://schemas.microsoft.com/office/drawing/2014/main" id="{0A23D7E3-4015-C630-C5CB-78A2CD03E2AE}"/>
              </a:ext>
            </a:extLst>
          </p:cNvPr>
          <p:cNvSpPr>
            <a:spLocks noGrp="1"/>
          </p:cNvSpPr>
          <p:nvPr>
            <p:ph type="title"/>
          </p:nvPr>
        </p:nvSpPr>
        <p:spPr/>
        <p:txBody>
          <a:bodyPr/>
          <a:lstStyle/>
          <a:p>
            <a:r>
              <a:rPr lang="en-US" b="1" noProof="0" dirty="0"/>
              <a:t>Framework</a:t>
            </a:r>
            <a:r>
              <a:rPr lang="en-US" noProof="0" dirty="0"/>
              <a:t> – Multi-Product Supply Chain Optimization</a:t>
            </a:r>
          </a:p>
        </p:txBody>
      </p:sp>
      <p:sp>
        <p:nvSpPr>
          <p:cNvPr id="4" name="Datumsplatzhalter 3">
            <a:extLst>
              <a:ext uri="{FF2B5EF4-FFF2-40B4-BE49-F238E27FC236}">
                <a16:creationId xmlns:a16="http://schemas.microsoft.com/office/drawing/2014/main" id="{FA175F5D-1054-F4D0-5148-7658BBE199AB}"/>
              </a:ext>
            </a:extLst>
          </p:cNvPr>
          <p:cNvSpPr>
            <a:spLocks noGrp="1"/>
          </p:cNvSpPr>
          <p:nvPr>
            <p:ph type="dt" sz="half" idx="10"/>
          </p:nvPr>
        </p:nvSpPr>
        <p:spPr/>
        <p:txBody>
          <a:bodyPr/>
          <a:lstStyle/>
          <a:p>
            <a:fld id="{BF416340-4202-4010-935A-235FDB2CFB06}"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C431C175-E597-1D54-14C7-2ACFB77D3B44}"/>
              </a:ext>
            </a:extLst>
          </p:cNvPr>
          <p:cNvSpPr>
            <a:spLocks noGrp="1"/>
          </p:cNvSpPr>
          <p:nvPr>
            <p:ph type="ftr" sz="quarter" idx="11"/>
          </p:nvPr>
        </p:nvSpPr>
        <p:spPr/>
        <p:txBody>
          <a:bodyPr/>
          <a:lstStyle/>
          <a:p>
            <a:r>
              <a:rPr lang="en-US" noProof="0"/>
              <a:t>Konstantin Pielmaier | Semester Project | Multi-Product Supply Chain Optimization for the Energy System</a:t>
            </a:r>
            <a:endParaRPr lang="en-US" noProof="0" dirty="0"/>
          </a:p>
        </p:txBody>
      </p:sp>
      <p:sp>
        <p:nvSpPr>
          <p:cNvPr id="9" name="Textplatzhalter 4">
            <a:extLst>
              <a:ext uri="{FF2B5EF4-FFF2-40B4-BE49-F238E27FC236}">
                <a16:creationId xmlns:a16="http://schemas.microsoft.com/office/drawing/2014/main" id="{E97525EC-57A1-D176-818D-3D369A065F0C}"/>
              </a:ext>
            </a:extLst>
          </p:cNvPr>
          <p:cNvSpPr txBox="1">
            <a:spLocks/>
          </p:cNvSpPr>
          <p:nvPr/>
        </p:nvSpPr>
        <p:spPr>
          <a:xfrm>
            <a:off x="731837" y="6132558"/>
            <a:ext cx="5364164"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dirty="0"/>
              <a:t>[3] P. A. Tominac and V. M. Zavala, “Economic properties of multi-product supply chains,” </a:t>
            </a:r>
            <a:r>
              <a:rPr lang="en-US" sz="800" i="1" dirty="0"/>
              <a:t>Computers &amp; Chemical Engineering</a:t>
            </a:r>
            <a:r>
              <a:rPr lang="en-US" sz="800" dirty="0"/>
              <a:t>, vol. 145, 2021, </a:t>
            </a:r>
            <a:r>
              <a:rPr lang="en-US" sz="800" dirty="0">
                <a:hlinkClick r:id="rId4"/>
              </a:rPr>
              <a:t>https://doi.org/10.1016/j.compchemeng.2020.107157</a:t>
            </a:r>
            <a:endParaRPr lang="en-US" sz="800" dirty="0"/>
          </a:p>
        </p:txBody>
      </p:sp>
      <p:sp>
        <p:nvSpPr>
          <p:cNvPr id="3" name="TextBox 2">
            <a:extLst>
              <a:ext uri="{FF2B5EF4-FFF2-40B4-BE49-F238E27FC236}">
                <a16:creationId xmlns:a16="http://schemas.microsoft.com/office/drawing/2014/main" id="{9C8FEB50-C1B9-6733-427E-AF32566495D1}"/>
              </a:ext>
            </a:extLst>
          </p:cNvPr>
          <p:cNvSpPr txBox="1"/>
          <p:nvPr/>
        </p:nvSpPr>
        <p:spPr>
          <a:xfrm>
            <a:off x="9168987" y="3120835"/>
            <a:ext cx="2188420" cy="892552"/>
          </a:xfrm>
          <a:prstGeom prst="rect">
            <a:avLst/>
          </a:prstGeom>
          <a:noFill/>
        </p:spPr>
        <p:txBody>
          <a:bodyPr wrap="none" rtlCol="0">
            <a:spAutoFit/>
          </a:bodyPr>
          <a:lstStyle/>
          <a:p>
            <a:r>
              <a:rPr lang="en-US" sz="2600" b="1" dirty="0"/>
              <a:t>decentral LP</a:t>
            </a:r>
            <a:endParaRPr lang="en-US" sz="2600" b="1" noProof="0" dirty="0"/>
          </a:p>
          <a:p>
            <a:r>
              <a:rPr lang="en-US" sz="2600" b="1" noProof="0" dirty="0">
                <a:sym typeface="Wingdings" panose="05000000000000000000" pitchFamily="2" charset="2"/>
              </a:rPr>
              <a:t> scalable!</a:t>
            </a:r>
            <a:endParaRPr lang="en-US" sz="2600" b="1" noProof="0" dirty="0"/>
          </a:p>
        </p:txBody>
      </p:sp>
      <p:sp>
        <p:nvSpPr>
          <p:cNvPr id="5" name="Slide Number Placeholder 4">
            <a:extLst>
              <a:ext uri="{FF2B5EF4-FFF2-40B4-BE49-F238E27FC236}">
                <a16:creationId xmlns:a16="http://schemas.microsoft.com/office/drawing/2014/main" id="{32BED8B1-A7A6-9830-5409-882BD3C51CCD}"/>
              </a:ext>
            </a:extLst>
          </p:cNvPr>
          <p:cNvSpPr>
            <a:spLocks noGrp="1"/>
          </p:cNvSpPr>
          <p:nvPr>
            <p:ph type="sldNum" sz="quarter" idx="12"/>
          </p:nvPr>
        </p:nvSpPr>
        <p:spPr/>
        <p:txBody>
          <a:bodyPr/>
          <a:lstStyle/>
          <a:p>
            <a:fld id="{5ACA52AF-F19D-405C-AD5F-7D94B96A5CC3}" type="slidenum">
              <a:rPr lang="de-CH" noProof="0" smtClean="0"/>
              <a:t>14</a:t>
            </a:fld>
            <a:endParaRPr lang="de-CH" noProof="0"/>
          </a:p>
        </p:txBody>
      </p:sp>
      <p:sp>
        <p:nvSpPr>
          <p:cNvPr id="13" name="TextBox 12">
            <a:extLst>
              <a:ext uri="{FF2B5EF4-FFF2-40B4-BE49-F238E27FC236}">
                <a16:creationId xmlns:a16="http://schemas.microsoft.com/office/drawing/2014/main" id="{8D993A6F-6D6A-51E7-6E26-5D2F0C540FA6}"/>
              </a:ext>
            </a:extLst>
          </p:cNvPr>
          <p:cNvSpPr txBox="1"/>
          <p:nvPr/>
        </p:nvSpPr>
        <p:spPr>
          <a:xfrm>
            <a:off x="541613" y="976826"/>
            <a:ext cx="2618527" cy="4524315"/>
          </a:xfrm>
          <a:prstGeom prst="rect">
            <a:avLst/>
          </a:prstGeom>
          <a:noFill/>
          <a:ln>
            <a:noFill/>
          </a:ln>
        </p:spPr>
        <p:txBody>
          <a:bodyPr wrap="square" rtlCol="0">
            <a:spAutoFit/>
          </a:bodyPr>
          <a:lstStyle/>
          <a:p>
            <a:r>
              <a:rPr lang="en-US" dirty="0"/>
              <a:t>max </a:t>
            </a:r>
            <a:r>
              <a:rPr lang="en-US" b="1" dirty="0"/>
              <a:t>social welfare</a:t>
            </a:r>
          </a:p>
          <a:p>
            <a:r>
              <a:rPr lang="en-US" dirty="0"/>
              <a:t>s.t. balance, capacity</a:t>
            </a:r>
          </a:p>
          <a:p>
            <a:endParaRPr lang="en-US" dirty="0"/>
          </a:p>
          <a:p>
            <a:endParaRPr lang="en-US" dirty="0"/>
          </a:p>
          <a:p>
            <a:endParaRPr lang="en-US" dirty="0"/>
          </a:p>
          <a:p>
            <a:endParaRPr lang="en-US" dirty="0"/>
          </a:p>
          <a:p>
            <a:endParaRPr lang="en-US" dirty="0"/>
          </a:p>
          <a:p>
            <a:endParaRPr lang="en-US" dirty="0"/>
          </a:p>
          <a:p>
            <a:r>
              <a:rPr lang="en-US" dirty="0"/>
              <a:t>max </a:t>
            </a:r>
            <a:r>
              <a:rPr lang="en-US" b="1" dirty="0"/>
              <a:t>stakeholder profit</a:t>
            </a:r>
          </a:p>
          <a:p>
            <a:r>
              <a:rPr lang="en-US" dirty="0"/>
              <a:t>s.t. capacity</a:t>
            </a:r>
          </a:p>
          <a:p>
            <a:endParaRPr lang="en-US" dirty="0"/>
          </a:p>
          <a:p>
            <a:endParaRPr lang="en-US" dirty="0"/>
          </a:p>
          <a:p>
            <a:endParaRPr lang="en-US" dirty="0"/>
          </a:p>
          <a:p>
            <a:r>
              <a:rPr lang="en-US" dirty="0"/>
              <a:t>min </a:t>
            </a:r>
            <a:r>
              <a:rPr lang="en-US" b="1" dirty="0"/>
              <a:t>capacity margin</a:t>
            </a:r>
          </a:p>
          <a:p>
            <a:r>
              <a:rPr lang="en-US" dirty="0"/>
              <a:t>s.t. economic </a:t>
            </a:r>
          </a:p>
          <a:p>
            <a:r>
              <a:rPr lang="en-US" dirty="0"/>
              <a:t>driving force </a:t>
            </a:r>
          </a:p>
        </p:txBody>
      </p:sp>
      <p:sp>
        <p:nvSpPr>
          <p:cNvPr id="14" name="TextBox 13">
            <a:extLst>
              <a:ext uri="{FF2B5EF4-FFF2-40B4-BE49-F238E27FC236}">
                <a16:creationId xmlns:a16="http://schemas.microsoft.com/office/drawing/2014/main" id="{2C17A0F8-4EFF-5806-7FDC-317174C2DC8E}"/>
              </a:ext>
            </a:extLst>
          </p:cNvPr>
          <p:cNvSpPr txBox="1"/>
          <p:nvPr/>
        </p:nvSpPr>
        <p:spPr>
          <a:xfrm>
            <a:off x="7571700" y="2238452"/>
            <a:ext cx="1018227" cy="369332"/>
          </a:xfrm>
          <a:prstGeom prst="rect">
            <a:avLst/>
          </a:prstGeom>
          <a:noFill/>
        </p:spPr>
        <p:txBody>
          <a:bodyPr wrap="none" rtlCol="0">
            <a:spAutoFit/>
          </a:bodyPr>
          <a:lstStyle/>
          <a:p>
            <a:r>
              <a:rPr lang="en-US" noProof="0" dirty="0"/>
              <a:t>physical</a:t>
            </a:r>
          </a:p>
        </p:txBody>
      </p:sp>
      <p:sp>
        <p:nvSpPr>
          <p:cNvPr id="15" name="TextBox 14">
            <a:extLst>
              <a:ext uri="{FF2B5EF4-FFF2-40B4-BE49-F238E27FC236}">
                <a16:creationId xmlns:a16="http://schemas.microsoft.com/office/drawing/2014/main" id="{176EBE24-9C1B-06AD-7D68-ECAF7ED05863}"/>
              </a:ext>
            </a:extLst>
          </p:cNvPr>
          <p:cNvSpPr txBox="1"/>
          <p:nvPr/>
        </p:nvSpPr>
        <p:spPr>
          <a:xfrm>
            <a:off x="7721944" y="5256774"/>
            <a:ext cx="1172116" cy="369332"/>
          </a:xfrm>
          <a:prstGeom prst="rect">
            <a:avLst/>
          </a:prstGeom>
          <a:noFill/>
        </p:spPr>
        <p:txBody>
          <a:bodyPr wrap="none" rtlCol="0">
            <a:spAutoFit/>
          </a:bodyPr>
          <a:lstStyle/>
          <a:p>
            <a:r>
              <a:rPr lang="de-CH" dirty="0"/>
              <a:t>economic</a:t>
            </a:r>
          </a:p>
        </p:txBody>
      </p:sp>
      <p:sp>
        <p:nvSpPr>
          <p:cNvPr id="6" name="Rectangle 5">
            <a:extLst>
              <a:ext uri="{FF2B5EF4-FFF2-40B4-BE49-F238E27FC236}">
                <a16:creationId xmlns:a16="http://schemas.microsoft.com/office/drawing/2014/main" id="{9FBE9E51-D8E0-FE73-5467-8378622CE293}"/>
              </a:ext>
            </a:extLst>
          </p:cNvPr>
          <p:cNvSpPr/>
          <p:nvPr/>
        </p:nvSpPr>
        <p:spPr>
          <a:xfrm>
            <a:off x="3160140" y="4327523"/>
            <a:ext cx="5733920" cy="1506539"/>
          </a:xfrm>
          <a:prstGeom prst="rect">
            <a:avLst/>
          </a:prstGeom>
          <a:noFill/>
          <a:ln w="28575">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956013"/>
              </a:solidFill>
            </a:endParaRPr>
          </a:p>
        </p:txBody>
      </p:sp>
      <p:sp>
        <p:nvSpPr>
          <p:cNvPr id="10" name="Rectangle 9">
            <a:extLst>
              <a:ext uri="{FF2B5EF4-FFF2-40B4-BE49-F238E27FC236}">
                <a16:creationId xmlns:a16="http://schemas.microsoft.com/office/drawing/2014/main" id="{A3F64262-DE54-D0C1-D372-3E5D57409060}"/>
              </a:ext>
            </a:extLst>
          </p:cNvPr>
          <p:cNvSpPr/>
          <p:nvPr/>
        </p:nvSpPr>
        <p:spPr>
          <a:xfrm>
            <a:off x="3160140" y="841174"/>
            <a:ext cx="5733920" cy="196552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B15A6FA1-04CD-BC49-D1D7-DBED939C58FE}"/>
              </a:ext>
            </a:extLst>
          </p:cNvPr>
          <p:cNvSpPr/>
          <p:nvPr/>
        </p:nvSpPr>
        <p:spPr>
          <a:xfrm>
            <a:off x="3191095" y="3163346"/>
            <a:ext cx="1299942" cy="8075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E996C53-3216-FC5A-5B55-157E8F165628}"/>
              </a:ext>
            </a:extLst>
          </p:cNvPr>
          <p:cNvSpPr/>
          <p:nvPr/>
        </p:nvSpPr>
        <p:spPr>
          <a:xfrm>
            <a:off x="4662864" y="3163346"/>
            <a:ext cx="1299942" cy="807533"/>
          </a:xfrm>
          <a:prstGeom prst="rect">
            <a:avLst/>
          </a:prstGeom>
          <a:noFill/>
          <a:ln w="28575">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6B2C155-350E-CBF6-AA4C-6AC82586DE92}"/>
              </a:ext>
            </a:extLst>
          </p:cNvPr>
          <p:cNvSpPr/>
          <p:nvPr/>
        </p:nvSpPr>
        <p:spPr>
          <a:xfrm>
            <a:off x="6134633" y="3163345"/>
            <a:ext cx="1299942" cy="807533"/>
          </a:xfrm>
          <a:prstGeom prst="rect">
            <a:avLst/>
          </a:prstGeom>
          <a:noFill/>
          <a:ln w="28575">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4D4EFB6-C863-FD4D-473A-49171101D4C0}"/>
              </a:ext>
            </a:extLst>
          </p:cNvPr>
          <p:cNvSpPr/>
          <p:nvPr/>
        </p:nvSpPr>
        <p:spPr>
          <a:xfrm>
            <a:off x="7571700" y="3163345"/>
            <a:ext cx="1311489" cy="807533"/>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A7B191C-1A2E-C45F-50C6-642DF9BAA423}"/>
              </a:ext>
            </a:extLst>
          </p:cNvPr>
          <p:cNvSpPr/>
          <p:nvPr/>
        </p:nvSpPr>
        <p:spPr>
          <a:xfrm>
            <a:off x="4300538" y="912020"/>
            <a:ext cx="659340" cy="39290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0423B9B-46DC-A6B1-A66B-9D709FF22DE6}"/>
              </a:ext>
            </a:extLst>
          </p:cNvPr>
          <p:cNvSpPr/>
          <p:nvPr/>
        </p:nvSpPr>
        <p:spPr>
          <a:xfrm>
            <a:off x="3703218" y="912019"/>
            <a:ext cx="578269" cy="392906"/>
          </a:xfrm>
          <a:prstGeom prst="rect">
            <a:avLst/>
          </a:prstGeom>
          <a:noFill/>
          <a:ln w="127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B913F69-D71E-63D7-81BB-7B5831E102A6}"/>
              </a:ext>
            </a:extLst>
          </p:cNvPr>
          <p:cNvSpPr/>
          <p:nvPr/>
        </p:nvSpPr>
        <p:spPr>
          <a:xfrm>
            <a:off x="4984222" y="912019"/>
            <a:ext cx="678391" cy="392906"/>
          </a:xfrm>
          <a:prstGeom prst="rect">
            <a:avLst/>
          </a:prstGeom>
          <a:noFill/>
          <a:ln w="12700">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7243086-F996-8687-1CCA-0F8070F22EF1}"/>
              </a:ext>
            </a:extLst>
          </p:cNvPr>
          <p:cNvSpPr/>
          <p:nvPr/>
        </p:nvSpPr>
        <p:spPr>
          <a:xfrm>
            <a:off x="5686957" y="912019"/>
            <a:ext cx="678391" cy="392906"/>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E3786DA-839A-4241-0F09-F185F0EE8357}"/>
              </a:ext>
            </a:extLst>
          </p:cNvPr>
          <p:cNvSpPr/>
          <p:nvPr/>
        </p:nvSpPr>
        <p:spPr>
          <a:xfrm>
            <a:off x="3703218" y="1348268"/>
            <a:ext cx="516357" cy="39290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5A7305D-C308-FD32-331D-D6BFEB9A19CD}"/>
              </a:ext>
            </a:extLst>
          </p:cNvPr>
          <p:cNvSpPr/>
          <p:nvPr/>
        </p:nvSpPr>
        <p:spPr>
          <a:xfrm>
            <a:off x="4238626" y="1348268"/>
            <a:ext cx="609600" cy="392906"/>
          </a:xfrm>
          <a:prstGeom prst="rect">
            <a:avLst/>
          </a:prstGeom>
          <a:noFill/>
          <a:ln w="12700">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EBF80AB-3B3E-89FA-4ACC-55BEAFEE8D49}"/>
              </a:ext>
            </a:extLst>
          </p:cNvPr>
          <p:cNvSpPr/>
          <p:nvPr/>
        </p:nvSpPr>
        <p:spPr>
          <a:xfrm>
            <a:off x="4867277" y="1348268"/>
            <a:ext cx="911390" cy="392906"/>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6F0AEB9-ACA5-FCA8-F9E0-A7C5FB1590BD}"/>
              </a:ext>
            </a:extLst>
          </p:cNvPr>
          <p:cNvSpPr/>
          <p:nvPr/>
        </p:nvSpPr>
        <p:spPr>
          <a:xfrm>
            <a:off x="7347600" y="1348268"/>
            <a:ext cx="805362" cy="392906"/>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395F320-26A1-CCBF-97F2-C93A9910E252}"/>
              </a:ext>
            </a:extLst>
          </p:cNvPr>
          <p:cNvSpPr/>
          <p:nvPr/>
        </p:nvSpPr>
        <p:spPr>
          <a:xfrm>
            <a:off x="8308002" y="1373982"/>
            <a:ext cx="374036" cy="185738"/>
          </a:xfrm>
          <a:prstGeom prst="rect">
            <a:avLst/>
          </a:prstGeom>
          <a:noFill/>
          <a:ln w="127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BB3256F-5234-4393-A6F6-EC213C80B5E3}"/>
              </a:ext>
            </a:extLst>
          </p:cNvPr>
          <p:cNvSpPr/>
          <p:nvPr/>
        </p:nvSpPr>
        <p:spPr>
          <a:xfrm>
            <a:off x="4333873" y="2016224"/>
            <a:ext cx="304802" cy="205481"/>
          </a:xfrm>
          <a:prstGeom prst="rect">
            <a:avLst/>
          </a:prstGeom>
          <a:noFill/>
          <a:ln w="127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3E9E6CD-7B96-B9EA-8F59-7846C5EA9E36}"/>
              </a:ext>
            </a:extLst>
          </p:cNvPr>
          <p:cNvSpPr/>
          <p:nvPr/>
        </p:nvSpPr>
        <p:spPr>
          <a:xfrm>
            <a:off x="5938031" y="1348268"/>
            <a:ext cx="569925" cy="392906"/>
          </a:xfrm>
          <a:prstGeom prst="rect">
            <a:avLst/>
          </a:prstGeom>
          <a:noFill/>
          <a:ln w="127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490D476-72F1-D5F4-B4C1-4AEB927DAE23}"/>
              </a:ext>
            </a:extLst>
          </p:cNvPr>
          <p:cNvSpPr/>
          <p:nvPr/>
        </p:nvSpPr>
        <p:spPr>
          <a:xfrm>
            <a:off x="6523185" y="1348268"/>
            <a:ext cx="805362" cy="392906"/>
          </a:xfrm>
          <a:prstGeom prst="rect">
            <a:avLst/>
          </a:prstGeom>
          <a:noFill/>
          <a:ln w="12700">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80868FA-E2D2-19D7-5F81-FEE3FA6B0A13}"/>
              </a:ext>
            </a:extLst>
          </p:cNvPr>
          <p:cNvSpPr/>
          <p:nvPr/>
        </p:nvSpPr>
        <p:spPr>
          <a:xfrm>
            <a:off x="4333874" y="1779034"/>
            <a:ext cx="304800" cy="202405"/>
          </a:xfrm>
          <a:prstGeom prst="rect">
            <a:avLst/>
          </a:prstGeom>
          <a:noFill/>
          <a:ln w="127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DD2155D-F749-BD77-6F3D-8667DE791100}"/>
              </a:ext>
            </a:extLst>
          </p:cNvPr>
          <p:cNvSpPr/>
          <p:nvPr/>
        </p:nvSpPr>
        <p:spPr>
          <a:xfrm>
            <a:off x="4333873" y="2499831"/>
            <a:ext cx="304801" cy="202405"/>
          </a:xfrm>
          <a:prstGeom prst="rect">
            <a:avLst/>
          </a:prstGeom>
          <a:noFill/>
          <a:ln w="127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C7A8AFA-1C75-D8E6-9AF6-79E0150590D9}"/>
              </a:ext>
            </a:extLst>
          </p:cNvPr>
          <p:cNvSpPr/>
          <p:nvPr/>
        </p:nvSpPr>
        <p:spPr>
          <a:xfrm>
            <a:off x="4333874" y="2262641"/>
            <a:ext cx="304800" cy="202405"/>
          </a:xfrm>
          <a:prstGeom prst="rect">
            <a:avLst/>
          </a:prstGeom>
          <a:noFill/>
          <a:ln w="127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03BD8B4-635D-8A10-5E4E-2D38C13681C5}"/>
              </a:ext>
            </a:extLst>
          </p:cNvPr>
          <p:cNvSpPr/>
          <p:nvPr/>
        </p:nvSpPr>
        <p:spPr>
          <a:xfrm>
            <a:off x="3677591" y="2013886"/>
            <a:ext cx="540215" cy="205481"/>
          </a:xfrm>
          <a:prstGeom prst="rect">
            <a:avLst/>
          </a:prstGeom>
          <a:noFill/>
          <a:ln w="127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3F411DE-1DA0-7C8B-66EF-3301B915A7E6}"/>
              </a:ext>
            </a:extLst>
          </p:cNvPr>
          <p:cNvSpPr/>
          <p:nvPr/>
        </p:nvSpPr>
        <p:spPr>
          <a:xfrm>
            <a:off x="3677590" y="1773620"/>
            <a:ext cx="540215" cy="205481"/>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534B0AA-A9CA-6705-08D3-2CA7DD48FD03}"/>
              </a:ext>
            </a:extLst>
          </p:cNvPr>
          <p:cNvSpPr/>
          <p:nvPr/>
        </p:nvSpPr>
        <p:spPr>
          <a:xfrm>
            <a:off x="3678967" y="2261102"/>
            <a:ext cx="540215" cy="205481"/>
          </a:xfrm>
          <a:prstGeom prst="rect">
            <a:avLst/>
          </a:prstGeom>
          <a:noFill/>
          <a:ln w="12700">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1E34D13-CEA9-8741-DE00-2B702B12C7EE}"/>
              </a:ext>
            </a:extLst>
          </p:cNvPr>
          <p:cNvSpPr/>
          <p:nvPr/>
        </p:nvSpPr>
        <p:spPr>
          <a:xfrm>
            <a:off x="3674204" y="2499029"/>
            <a:ext cx="540215" cy="205481"/>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01FB399-C606-FF89-0300-6B67D2E781A5}"/>
              </a:ext>
            </a:extLst>
          </p:cNvPr>
          <p:cNvSpPr/>
          <p:nvPr/>
        </p:nvSpPr>
        <p:spPr>
          <a:xfrm>
            <a:off x="3626644" y="4386261"/>
            <a:ext cx="497681" cy="385762"/>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6100191-EE1C-0EE9-2A4F-63236B1AF1CE}"/>
              </a:ext>
            </a:extLst>
          </p:cNvPr>
          <p:cNvSpPr/>
          <p:nvPr/>
        </p:nvSpPr>
        <p:spPr>
          <a:xfrm>
            <a:off x="4146381" y="4383879"/>
            <a:ext cx="695281" cy="385763"/>
          </a:xfrm>
          <a:prstGeom prst="rect">
            <a:avLst/>
          </a:prstGeom>
          <a:noFill/>
          <a:ln w="127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B28D907-3B9F-DB4E-127F-F60E3C270886}"/>
              </a:ext>
            </a:extLst>
          </p:cNvPr>
          <p:cNvSpPr/>
          <p:nvPr/>
        </p:nvSpPr>
        <p:spPr>
          <a:xfrm>
            <a:off x="4859242" y="4383880"/>
            <a:ext cx="652710" cy="385762"/>
          </a:xfrm>
          <a:prstGeom prst="rect">
            <a:avLst/>
          </a:prstGeom>
          <a:noFill/>
          <a:ln w="12700">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4F21309-478F-18C3-A976-73071DCBE170}"/>
              </a:ext>
            </a:extLst>
          </p:cNvPr>
          <p:cNvSpPr/>
          <p:nvPr/>
        </p:nvSpPr>
        <p:spPr>
          <a:xfrm>
            <a:off x="5533200" y="4383880"/>
            <a:ext cx="652710" cy="385762"/>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6A085A83-DA6B-6F79-D81D-8CDCFAB2DFBE}"/>
              </a:ext>
            </a:extLst>
          </p:cNvPr>
          <p:cNvSpPr/>
          <p:nvPr/>
        </p:nvSpPr>
        <p:spPr>
          <a:xfrm>
            <a:off x="3598069" y="4802979"/>
            <a:ext cx="1304924" cy="21804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5FC303E1-9EA0-1482-1955-698DDB48373F}"/>
              </a:ext>
            </a:extLst>
          </p:cNvPr>
          <p:cNvSpPr/>
          <p:nvPr/>
        </p:nvSpPr>
        <p:spPr>
          <a:xfrm>
            <a:off x="3598069" y="5051982"/>
            <a:ext cx="1304924" cy="218047"/>
          </a:xfrm>
          <a:prstGeom prst="rect">
            <a:avLst/>
          </a:prstGeom>
          <a:noFill/>
          <a:ln w="127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269B0"/>
              </a:solidFill>
            </a:endParaRPr>
          </a:p>
        </p:txBody>
      </p:sp>
      <p:sp>
        <p:nvSpPr>
          <p:cNvPr id="46" name="Rectangle 45">
            <a:extLst>
              <a:ext uri="{FF2B5EF4-FFF2-40B4-BE49-F238E27FC236}">
                <a16:creationId xmlns:a16="http://schemas.microsoft.com/office/drawing/2014/main" id="{25CFF8D1-983B-D9A9-9839-2AFC4C50DC4A}"/>
              </a:ext>
            </a:extLst>
          </p:cNvPr>
          <p:cNvSpPr/>
          <p:nvPr/>
        </p:nvSpPr>
        <p:spPr>
          <a:xfrm>
            <a:off x="3598069" y="5303366"/>
            <a:ext cx="1304924" cy="218047"/>
          </a:xfrm>
          <a:prstGeom prst="rect">
            <a:avLst/>
          </a:prstGeom>
          <a:noFill/>
          <a:ln w="12700">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7E69AFB-2E3C-0FB3-37D3-540F1ABC22EB}"/>
              </a:ext>
            </a:extLst>
          </p:cNvPr>
          <p:cNvSpPr/>
          <p:nvPr/>
        </p:nvSpPr>
        <p:spPr>
          <a:xfrm>
            <a:off x="3586164" y="5545612"/>
            <a:ext cx="1304924" cy="218047"/>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463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46471-2CBD-ECC1-EDC0-13C7F309AD91}"/>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39B07E1B-4088-F11E-F5AA-B1BCDA92D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141" y="841174"/>
            <a:ext cx="5871717" cy="5040000"/>
          </a:xfrm>
          <a:prstGeom prst="rect">
            <a:avLst/>
          </a:prstGeom>
        </p:spPr>
      </p:pic>
      <p:sp>
        <p:nvSpPr>
          <p:cNvPr id="2" name="Titel 1">
            <a:extLst>
              <a:ext uri="{FF2B5EF4-FFF2-40B4-BE49-F238E27FC236}">
                <a16:creationId xmlns:a16="http://schemas.microsoft.com/office/drawing/2014/main" id="{BED8433F-74F7-5C38-4AD7-45A6C3CC62F8}"/>
              </a:ext>
            </a:extLst>
          </p:cNvPr>
          <p:cNvSpPr>
            <a:spLocks noGrp="1"/>
          </p:cNvSpPr>
          <p:nvPr>
            <p:ph type="title"/>
          </p:nvPr>
        </p:nvSpPr>
        <p:spPr/>
        <p:txBody>
          <a:bodyPr/>
          <a:lstStyle/>
          <a:p>
            <a:r>
              <a:rPr lang="en-US" b="1" noProof="0" dirty="0"/>
              <a:t>Framework</a:t>
            </a:r>
            <a:r>
              <a:rPr lang="en-US" noProof="0" dirty="0"/>
              <a:t> – Multi-Product Supply Chain Optimization</a:t>
            </a:r>
            <a:br>
              <a:rPr lang="en-US" noProof="0" dirty="0"/>
            </a:br>
            <a:endParaRPr lang="en-US" noProof="0" dirty="0"/>
          </a:p>
        </p:txBody>
      </p:sp>
      <p:sp>
        <p:nvSpPr>
          <p:cNvPr id="4" name="Datumsplatzhalter 3">
            <a:extLst>
              <a:ext uri="{FF2B5EF4-FFF2-40B4-BE49-F238E27FC236}">
                <a16:creationId xmlns:a16="http://schemas.microsoft.com/office/drawing/2014/main" id="{8714DD45-B140-0D18-C4FF-65FCA84B7D65}"/>
              </a:ext>
            </a:extLst>
          </p:cNvPr>
          <p:cNvSpPr>
            <a:spLocks noGrp="1"/>
          </p:cNvSpPr>
          <p:nvPr>
            <p:ph type="dt" sz="half" idx="10"/>
          </p:nvPr>
        </p:nvSpPr>
        <p:spPr/>
        <p:txBody>
          <a:bodyPr/>
          <a:lstStyle/>
          <a:p>
            <a:fld id="{BF416340-4202-4010-935A-235FDB2CFB06}"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B2FAA92E-7E38-1783-D0FF-9533CF243241}"/>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9" name="Textplatzhalter 4">
            <a:extLst>
              <a:ext uri="{FF2B5EF4-FFF2-40B4-BE49-F238E27FC236}">
                <a16:creationId xmlns:a16="http://schemas.microsoft.com/office/drawing/2014/main" id="{B51DF992-FC2E-F716-D8A3-EF377A4ECA62}"/>
              </a:ext>
            </a:extLst>
          </p:cNvPr>
          <p:cNvSpPr txBox="1">
            <a:spLocks/>
          </p:cNvSpPr>
          <p:nvPr/>
        </p:nvSpPr>
        <p:spPr>
          <a:xfrm>
            <a:off x="731837" y="6140229"/>
            <a:ext cx="5364164"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dirty="0"/>
              <a:t>[3] P. A. Tominac and V. M. Zavala, “Economic properties of multi-product supply chains,” </a:t>
            </a:r>
            <a:r>
              <a:rPr lang="en-US" sz="800" i="1" dirty="0"/>
              <a:t>Computers &amp; Chemical Engineering</a:t>
            </a:r>
            <a:r>
              <a:rPr lang="en-US" sz="800" dirty="0"/>
              <a:t>, vol. 145, 2021, </a:t>
            </a:r>
            <a:r>
              <a:rPr lang="en-US" sz="800" dirty="0">
                <a:hlinkClick r:id="rId4"/>
              </a:rPr>
              <a:t>https://doi.org/10.1016/j.compchemeng.2020.107157</a:t>
            </a:r>
            <a:endParaRPr lang="en-US" sz="800" dirty="0"/>
          </a:p>
        </p:txBody>
      </p:sp>
      <p:sp>
        <p:nvSpPr>
          <p:cNvPr id="5" name="Slide Number Placeholder 4">
            <a:extLst>
              <a:ext uri="{FF2B5EF4-FFF2-40B4-BE49-F238E27FC236}">
                <a16:creationId xmlns:a16="http://schemas.microsoft.com/office/drawing/2014/main" id="{8FA9634B-5140-4EBD-2A65-4DD5137C3FC0}"/>
              </a:ext>
            </a:extLst>
          </p:cNvPr>
          <p:cNvSpPr>
            <a:spLocks noGrp="1"/>
          </p:cNvSpPr>
          <p:nvPr>
            <p:ph type="sldNum" sz="quarter" idx="12"/>
          </p:nvPr>
        </p:nvSpPr>
        <p:spPr/>
        <p:txBody>
          <a:bodyPr/>
          <a:lstStyle/>
          <a:p>
            <a:fld id="{5ACA52AF-F19D-405C-AD5F-7D94B96A5CC3}" type="slidenum">
              <a:rPr lang="de-CH" noProof="0" smtClean="0"/>
              <a:t>15</a:t>
            </a:fld>
            <a:endParaRPr lang="de-CH" noProof="0"/>
          </a:p>
        </p:txBody>
      </p:sp>
      <p:sp>
        <p:nvSpPr>
          <p:cNvPr id="13" name="TextBox 12">
            <a:extLst>
              <a:ext uri="{FF2B5EF4-FFF2-40B4-BE49-F238E27FC236}">
                <a16:creationId xmlns:a16="http://schemas.microsoft.com/office/drawing/2014/main" id="{67C2ADFB-C2CF-3064-1B4C-0E97CE4F5900}"/>
              </a:ext>
            </a:extLst>
          </p:cNvPr>
          <p:cNvSpPr txBox="1"/>
          <p:nvPr/>
        </p:nvSpPr>
        <p:spPr>
          <a:xfrm>
            <a:off x="731835" y="976826"/>
            <a:ext cx="2566107" cy="5047536"/>
          </a:xfrm>
          <a:prstGeom prst="rect">
            <a:avLst/>
          </a:prstGeom>
          <a:noFill/>
        </p:spPr>
        <p:txBody>
          <a:bodyPr wrap="square" rtlCol="0">
            <a:spAutoFit/>
          </a:bodyPr>
          <a:lstStyle/>
          <a:p>
            <a:r>
              <a:rPr lang="en-US" sz="2600" b="1" dirty="0"/>
              <a:t>Economic </a:t>
            </a:r>
          </a:p>
          <a:p>
            <a:r>
              <a:rPr lang="en-US" sz="2600" b="1" dirty="0"/>
              <a:t>properties</a:t>
            </a:r>
            <a:endParaRPr lang="en-US" sz="2600" dirty="0"/>
          </a:p>
          <a:p>
            <a:endParaRPr lang="en-US" dirty="0"/>
          </a:p>
          <a:p>
            <a:endParaRPr lang="en-US" dirty="0"/>
          </a:p>
          <a:p>
            <a:r>
              <a:rPr lang="en-US" dirty="0"/>
              <a:t>4. Revenue adequacy </a:t>
            </a:r>
          </a:p>
          <a:p>
            <a:endParaRPr lang="en-US" dirty="0"/>
          </a:p>
          <a:p>
            <a:endParaRPr lang="en-US" dirty="0"/>
          </a:p>
          <a:p>
            <a:r>
              <a:rPr lang="en-US" dirty="0"/>
              <a:t>3. Competitive </a:t>
            </a:r>
          </a:p>
          <a:p>
            <a:r>
              <a:rPr lang="en-US" dirty="0"/>
              <a:t>    equilibrium</a:t>
            </a:r>
          </a:p>
          <a:p>
            <a:endParaRPr lang="en-US" dirty="0"/>
          </a:p>
          <a:p>
            <a:endParaRPr lang="en-US" dirty="0"/>
          </a:p>
          <a:p>
            <a:r>
              <a:rPr lang="en-US" dirty="0"/>
              <a:t>2. No stakeholder</a:t>
            </a:r>
          </a:p>
          <a:p>
            <a:r>
              <a:rPr lang="en-US" dirty="0"/>
              <a:t>    loses money</a:t>
            </a:r>
          </a:p>
          <a:p>
            <a:endParaRPr lang="en-US" dirty="0"/>
          </a:p>
          <a:p>
            <a:endParaRPr lang="en-US" dirty="0"/>
          </a:p>
          <a:p>
            <a:r>
              <a:rPr lang="en-US" dirty="0"/>
              <a:t>1. Market clearing </a:t>
            </a:r>
          </a:p>
          <a:p>
            <a:r>
              <a:rPr lang="en-US" dirty="0"/>
              <a:t>    prices are bound</a:t>
            </a:r>
          </a:p>
        </p:txBody>
      </p:sp>
      <p:cxnSp>
        <p:nvCxnSpPr>
          <p:cNvPr id="6" name="Straight Arrow Connector 5">
            <a:extLst>
              <a:ext uri="{FF2B5EF4-FFF2-40B4-BE49-F238E27FC236}">
                <a16:creationId xmlns:a16="http://schemas.microsoft.com/office/drawing/2014/main" id="{DF0B9AFB-AD6A-3F88-987F-CE16A1EA9E2F}"/>
              </a:ext>
            </a:extLst>
          </p:cNvPr>
          <p:cNvCxnSpPr>
            <a:cxnSpLocks/>
          </p:cNvCxnSpPr>
          <p:nvPr/>
        </p:nvCxnSpPr>
        <p:spPr>
          <a:xfrm flipH="1">
            <a:off x="2717584" y="5288888"/>
            <a:ext cx="841591" cy="33721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AA03B66B-56B6-4781-B580-B66258F700C3}"/>
              </a:ext>
            </a:extLst>
          </p:cNvPr>
          <p:cNvCxnSpPr>
            <a:cxnSpLocks/>
          </p:cNvCxnSpPr>
          <p:nvPr/>
        </p:nvCxnSpPr>
        <p:spPr>
          <a:xfrm flipH="1">
            <a:off x="2352459" y="3346565"/>
            <a:ext cx="73025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3D2865B-FFE1-0A6A-99D2-78CCD4156D53}"/>
              </a:ext>
            </a:extLst>
          </p:cNvPr>
          <p:cNvCxnSpPr>
            <a:cxnSpLocks/>
          </p:cNvCxnSpPr>
          <p:nvPr/>
        </p:nvCxnSpPr>
        <p:spPr>
          <a:xfrm flipH="1">
            <a:off x="2717584" y="4010025"/>
            <a:ext cx="412966" cy="31749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DC07D7B-AC0E-711A-B729-8A995230C12D}"/>
              </a:ext>
            </a:extLst>
          </p:cNvPr>
          <p:cNvCxnSpPr>
            <a:cxnSpLocks/>
          </p:cNvCxnSpPr>
          <p:nvPr/>
        </p:nvCxnSpPr>
        <p:spPr>
          <a:xfrm flipH="1">
            <a:off x="3082709" y="1652330"/>
            <a:ext cx="476466" cy="77078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3CA1D460-A520-FE00-45EE-651621EF755C}"/>
              </a:ext>
            </a:extLst>
          </p:cNvPr>
          <p:cNvSpPr txBox="1"/>
          <p:nvPr/>
        </p:nvSpPr>
        <p:spPr>
          <a:xfrm>
            <a:off x="7571700" y="2238452"/>
            <a:ext cx="1018227" cy="369332"/>
          </a:xfrm>
          <a:prstGeom prst="rect">
            <a:avLst/>
          </a:prstGeom>
          <a:noFill/>
        </p:spPr>
        <p:txBody>
          <a:bodyPr wrap="none" rtlCol="0">
            <a:spAutoFit/>
          </a:bodyPr>
          <a:lstStyle/>
          <a:p>
            <a:r>
              <a:rPr lang="en-US" noProof="0" dirty="0"/>
              <a:t>physical</a:t>
            </a:r>
          </a:p>
        </p:txBody>
      </p:sp>
      <p:sp>
        <p:nvSpPr>
          <p:cNvPr id="42" name="TextBox 41">
            <a:extLst>
              <a:ext uri="{FF2B5EF4-FFF2-40B4-BE49-F238E27FC236}">
                <a16:creationId xmlns:a16="http://schemas.microsoft.com/office/drawing/2014/main" id="{8948057B-BA70-474D-032E-35C4B909A39C}"/>
              </a:ext>
            </a:extLst>
          </p:cNvPr>
          <p:cNvSpPr txBox="1"/>
          <p:nvPr/>
        </p:nvSpPr>
        <p:spPr>
          <a:xfrm>
            <a:off x="7721944" y="5256774"/>
            <a:ext cx="1172116" cy="369332"/>
          </a:xfrm>
          <a:prstGeom prst="rect">
            <a:avLst/>
          </a:prstGeom>
          <a:noFill/>
        </p:spPr>
        <p:txBody>
          <a:bodyPr wrap="none" rtlCol="0">
            <a:spAutoFit/>
          </a:bodyPr>
          <a:lstStyle/>
          <a:p>
            <a:r>
              <a:rPr lang="de-CH" dirty="0"/>
              <a:t>economic</a:t>
            </a:r>
          </a:p>
        </p:txBody>
      </p:sp>
      <p:sp>
        <p:nvSpPr>
          <p:cNvPr id="10" name="Rectangle 9">
            <a:extLst>
              <a:ext uri="{FF2B5EF4-FFF2-40B4-BE49-F238E27FC236}">
                <a16:creationId xmlns:a16="http://schemas.microsoft.com/office/drawing/2014/main" id="{B4C6831E-DA9B-2A16-6A48-51455EAE7914}"/>
              </a:ext>
            </a:extLst>
          </p:cNvPr>
          <p:cNvSpPr/>
          <p:nvPr/>
        </p:nvSpPr>
        <p:spPr>
          <a:xfrm>
            <a:off x="3191095" y="3163346"/>
            <a:ext cx="1299942" cy="8075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D9BC54-AAD3-3903-0B7B-B77F61C82F93}"/>
              </a:ext>
            </a:extLst>
          </p:cNvPr>
          <p:cNvSpPr/>
          <p:nvPr/>
        </p:nvSpPr>
        <p:spPr>
          <a:xfrm>
            <a:off x="4662864" y="3163346"/>
            <a:ext cx="1299942" cy="807533"/>
          </a:xfrm>
          <a:prstGeom prst="rect">
            <a:avLst/>
          </a:prstGeom>
          <a:noFill/>
          <a:ln w="28575">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6B4A9EB-ED7C-D808-34C6-B02E6CC7CE83}"/>
              </a:ext>
            </a:extLst>
          </p:cNvPr>
          <p:cNvSpPr/>
          <p:nvPr/>
        </p:nvSpPr>
        <p:spPr>
          <a:xfrm>
            <a:off x="6134633" y="3163345"/>
            <a:ext cx="1299942" cy="807533"/>
          </a:xfrm>
          <a:prstGeom prst="rect">
            <a:avLst/>
          </a:prstGeom>
          <a:noFill/>
          <a:ln w="28575">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09A3944-2E19-89FC-C595-CA71A56CC792}"/>
              </a:ext>
            </a:extLst>
          </p:cNvPr>
          <p:cNvSpPr/>
          <p:nvPr/>
        </p:nvSpPr>
        <p:spPr>
          <a:xfrm>
            <a:off x="7571700" y="3163345"/>
            <a:ext cx="1311489" cy="807533"/>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1F7FEEE-EDE6-9B71-46E0-943C8DB1568D}"/>
              </a:ext>
            </a:extLst>
          </p:cNvPr>
          <p:cNvSpPr/>
          <p:nvPr/>
        </p:nvSpPr>
        <p:spPr>
          <a:xfrm>
            <a:off x="3160140" y="4327523"/>
            <a:ext cx="5733920" cy="1506539"/>
          </a:xfrm>
          <a:prstGeom prst="rect">
            <a:avLst/>
          </a:prstGeom>
          <a:noFill/>
          <a:ln w="28575">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7984BF8-0821-7C37-A2B0-89B4E04138D4}"/>
              </a:ext>
            </a:extLst>
          </p:cNvPr>
          <p:cNvSpPr/>
          <p:nvPr/>
        </p:nvSpPr>
        <p:spPr>
          <a:xfrm>
            <a:off x="3160140" y="841174"/>
            <a:ext cx="5733920" cy="196552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4B646F50-AB6B-D675-5E7C-398C26D1E144}"/>
              </a:ext>
            </a:extLst>
          </p:cNvPr>
          <p:cNvSpPr/>
          <p:nvPr/>
        </p:nvSpPr>
        <p:spPr>
          <a:xfrm>
            <a:off x="4300538" y="912020"/>
            <a:ext cx="659340" cy="39290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A5FCCAA-BA1E-EBFE-D30E-02C984251B0F}"/>
              </a:ext>
            </a:extLst>
          </p:cNvPr>
          <p:cNvSpPr/>
          <p:nvPr/>
        </p:nvSpPr>
        <p:spPr>
          <a:xfrm>
            <a:off x="3703218" y="912019"/>
            <a:ext cx="578269" cy="392906"/>
          </a:xfrm>
          <a:prstGeom prst="rect">
            <a:avLst/>
          </a:prstGeom>
          <a:noFill/>
          <a:ln w="127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AACD2D-8F8C-D08D-F26A-7C5BB0CFBD5B}"/>
              </a:ext>
            </a:extLst>
          </p:cNvPr>
          <p:cNvSpPr/>
          <p:nvPr/>
        </p:nvSpPr>
        <p:spPr>
          <a:xfrm>
            <a:off x="4984222" y="912019"/>
            <a:ext cx="678391" cy="392906"/>
          </a:xfrm>
          <a:prstGeom prst="rect">
            <a:avLst/>
          </a:prstGeom>
          <a:noFill/>
          <a:ln w="12700">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DA16242-1952-7E37-DCD3-1D0F2F2BEC3E}"/>
              </a:ext>
            </a:extLst>
          </p:cNvPr>
          <p:cNvSpPr/>
          <p:nvPr/>
        </p:nvSpPr>
        <p:spPr>
          <a:xfrm>
            <a:off x="5686957" y="912019"/>
            <a:ext cx="678391" cy="392906"/>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443A603-6E48-5189-B883-5E80B447BA44}"/>
              </a:ext>
            </a:extLst>
          </p:cNvPr>
          <p:cNvSpPr/>
          <p:nvPr/>
        </p:nvSpPr>
        <p:spPr>
          <a:xfrm>
            <a:off x="3703218" y="1348268"/>
            <a:ext cx="516357" cy="39290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2FFF989-EA30-7566-2A4C-A8E79C3604DD}"/>
              </a:ext>
            </a:extLst>
          </p:cNvPr>
          <p:cNvSpPr/>
          <p:nvPr/>
        </p:nvSpPr>
        <p:spPr>
          <a:xfrm>
            <a:off x="4238626" y="1348268"/>
            <a:ext cx="609600" cy="392906"/>
          </a:xfrm>
          <a:prstGeom prst="rect">
            <a:avLst/>
          </a:prstGeom>
          <a:noFill/>
          <a:ln w="12700">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7DF56BE-4CB1-CB36-4E2E-D3570D483230}"/>
              </a:ext>
            </a:extLst>
          </p:cNvPr>
          <p:cNvSpPr/>
          <p:nvPr/>
        </p:nvSpPr>
        <p:spPr>
          <a:xfrm>
            <a:off x="4867277" y="1348268"/>
            <a:ext cx="911390" cy="392906"/>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89106EB-4867-12F0-6980-0118B67CA36E}"/>
              </a:ext>
            </a:extLst>
          </p:cNvPr>
          <p:cNvSpPr/>
          <p:nvPr/>
        </p:nvSpPr>
        <p:spPr>
          <a:xfrm>
            <a:off x="7347600" y="1348268"/>
            <a:ext cx="805362" cy="392906"/>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603CCE0-8151-E2DD-3C80-6F0BAE7180B2}"/>
              </a:ext>
            </a:extLst>
          </p:cNvPr>
          <p:cNvSpPr/>
          <p:nvPr/>
        </p:nvSpPr>
        <p:spPr>
          <a:xfrm>
            <a:off x="8308002" y="1373982"/>
            <a:ext cx="374036" cy="185738"/>
          </a:xfrm>
          <a:prstGeom prst="rect">
            <a:avLst/>
          </a:prstGeom>
          <a:noFill/>
          <a:ln w="127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86C8A71-47F5-9A5D-F50E-C62AB12F7E47}"/>
              </a:ext>
            </a:extLst>
          </p:cNvPr>
          <p:cNvSpPr/>
          <p:nvPr/>
        </p:nvSpPr>
        <p:spPr>
          <a:xfrm>
            <a:off x="4333873" y="2016224"/>
            <a:ext cx="304802" cy="205481"/>
          </a:xfrm>
          <a:prstGeom prst="rect">
            <a:avLst/>
          </a:prstGeom>
          <a:noFill/>
          <a:ln w="127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82C8C2C-2701-61CE-F085-5F11F47CF912}"/>
              </a:ext>
            </a:extLst>
          </p:cNvPr>
          <p:cNvSpPr/>
          <p:nvPr/>
        </p:nvSpPr>
        <p:spPr>
          <a:xfrm>
            <a:off x="5938031" y="1348268"/>
            <a:ext cx="569925" cy="392906"/>
          </a:xfrm>
          <a:prstGeom prst="rect">
            <a:avLst/>
          </a:prstGeom>
          <a:noFill/>
          <a:ln w="127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03B1162-ED18-875C-17E6-CC8D30075465}"/>
              </a:ext>
            </a:extLst>
          </p:cNvPr>
          <p:cNvSpPr/>
          <p:nvPr/>
        </p:nvSpPr>
        <p:spPr>
          <a:xfrm>
            <a:off x="6523185" y="1348268"/>
            <a:ext cx="805362" cy="392906"/>
          </a:xfrm>
          <a:prstGeom prst="rect">
            <a:avLst/>
          </a:prstGeom>
          <a:noFill/>
          <a:ln w="12700">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44E8482-52D7-DD68-6BB2-7695A8C372AD}"/>
              </a:ext>
            </a:extLst>
          </p:cNvPr>
          <p:cNvSpPr/>
          <p:nvPr/>
        </p:nvSpPr>
        <p:spPr>
          <a:xfrm>
            <a:off x="4333874" y="1779034"/>
            <a:ext cx="304800" cy="202405"/>
          </a:xfrm>
          <a:prstGeom prst="rect">
            <a:avLst/>
          </a:prstGeom>
          <a:noFill/>
          <a:ln w="127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FDD71B4-54C5-7420-FF0B-D85008BF8E57}"/>
              </a:ext>
            </a:extLst>
          </p:cNvPr>
          <p:cNvSpPr/>
          <p:nvPr/>
        </p:nvSpPr>
        <p:spPr>
          <a:xfrm>
            <a:off x="4333873" y="2499831"/>
            <a:ext cx="304801" cy="202405"/>
          </a:xfrm>
          <a:prstGeom prst="rect">
            <a:avLst/>
          </a:prstGeom>
          <a:noFill/>
          <a:ln w="127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7F92C4A-CEFB-0F72-E5EB-BA7BF74FB8D7}"/>
              </a:ext>
            </a:extLst>
          </p:cNvPr>
          <p:cNvSpPr/>
          <p:nvPr/>
        </p:nvSpPr>
        <p:spPr>
          <a:xfrm>
            <a:off x="4333874" y="2262641"/>
            <a:ext cx="304800" cy="202405"/>
          </a:xfrm>
          <a:prstGeom prst="rect">
            <a:avLst/>
          </a:prstGeom>
          <a:noFill/>
          <a:ln w="12700">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6E2F0AB-830C-4FCA-61FD-7CF852C5D8F9}"/>
              </a:ext>
            </a:extLst>
          </p:cNvPr>
          <p:cNvSpPr/>
          <p:nvPr/>
        </p:nvSpPr>
        <p:spPr>
          <a:xfrm>
            <a:off x="3677591" y="2013886"/>
            <a:ext cx="540215" cy="205481"/>
          </a:xfrm>
          <a:prstGeom prst="rect">
            <a:avLst/>
          </a:prstGeom>
          <a:noFill/>
          <a:ln w="127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8C13A2F-2DDC-60F7-43DC-20A55AB4ED6B}"/>
              </a:ext>
            </a:extLst>
          </p:cNvPr>
          <p:cNvSpPr/>
          <p:nvPr/>
        </p:nvSpPr>
        <p:spPr>
          <a:xfrm>
            <a:off x="3677590" y="1773620"/>
            <a:ext cx="540215" cy="205481"/>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55B1C58-887B-A5D8-F7BC-ABCD7A88EF19}"/>
              </a:ext>
            </a:extLst>
          </p:cNvPr>
          <p:cNvSpPr/>
          <p:nvPr/>
        </p:nvSpPr>
        <p:spPr>
          <a:xfrm>
            <a:off x="3678967" y="2261102"/>
            <a:ext cx="540215" cy="205481"/>
          </a:xfrm>
          <a:prstGeom prst="rect">
            <a:avLst/>
          </a:prstGeom>
          <a:noFill/>
          <a:ln w="12700">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AFE3C7C-9DA6-5713-A977-DC6C74416450}"/>
              </a:ext>
            </a:extLst>
          </p:cNvPr>
          <p:cNvSpPr/>
          <p:nvPr/>
        </p:nvSpPr>
        <p:spPr>
          <a:xfrm>
            <a:off x="3674204" y="2499029"/>
            <a:ext cx="540215" cy="205481"/>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0607254-4A0C-6985-6AD5-EA202EFA47D6}"/>
              </a:ext>
            </a:extLst>
          </p:cNvPr>
          <p:cNvSpPr/>
          <p:nvPr/>
        </p:nvSpPr>
        <p:spPr>
          <a:xfrm>
            <a:off x="5533200" y="4383880"/>
            <a:ext cx="652710" cy="385762"/>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B98D78B1-C538-756D-B970-5013EF2D4F38}"/>
              </a:ext>
            </a:extLst>
          </p:cNvPr>
          <p:cNvSpPr/>
          <p:nvPr/>
        </p:nvSpPr>
        <p:spPr>
          <a:xfrm>
            <a:off x="3598069" y="4802979"/>
            <a:ext cx="1304924" cy="21804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5F82FC08-5627-DD30-0A46-0FF7A04B72F2}"/>
              </a:ext>
            </a:extLst>
          </p:cNvPr>
          <p:cNvSpPr/>
          <p:nvPr/>
        </p:nvSpPr>
        <p:spPr>
          <a:xfrm>
            <a:off x="3598069" y="5051982"/>
            <a:ext cx="1304924" cy="218047"/>
          </a:xfrm>
          <a:prstGeom prst="rect">
            <a:avLst/>
          </a:prstGeom>
          <a:noFill/>
          <a:ln w="127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269B0"/>
              </a:solidFill>
            </a:endParaRPr>
          </a:p>
        </p:txBody>
      </p:sp>
      <p:sp>
        <p:nvSpPr>
          <p:cNvPr id="48" name="Rectangle 47">
            <a:extLst>
              <a:ext uri="{FF2B5EF4-FFF2-40B4-BE49-F238E27FC236}">
                <a16:creationId xmlns:a16="http://schemas.microsoft.com/office/drawing/2014/main" id="{95F98F19-2421-B344-9A95-4594F134ED59}"/>
              </a:ext>
            </a:extLst>
          </p:cNvPr>
          <p:cNvSpPr/>
          <p:nvPr/>
        </p:nvSpPr>
        <p:spPr>
          <a:xfrm>
            <a:off x="3598069" y="5303366"/>
            <a:ext cx="1304924" cy="218047"/>
          </a:xfrm>
          <a:prstGeom prst="rect">
            <a:avLst/>
          </a:prstGeom>
          <a:noFill/>
          <a:ln w="12700">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B9FBF8E-8351-64B9-82AC-683BAF285990}"/>
              </a:ext>
            </a:extLst>
          </p:cNvPr>
          <p:cNvSpPr/>
          <p:nvPr/>
        </p:nvSpPr>
        <p:spPr>
          <a:xfrm>
            <a:off x="3586164" y="5545612"/>
            <a:ext cx="1304924" cy="218047"/>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4F0D34F5-BCF8-7309-CDDE-2E8593003449}"/>
              </a:ext>
            </a:extLst>
          </p:cNvPr>
          <p:cNvSpPr/>
          <p:nvPr/>
        </p:nvSpPr>
        <p:spPr>
          <a:xfrm>
            <a:off x="3626644" y="4386261"/>
            <a:ext cx="497681" cy="385762"/>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D4A2BDA-967D-8F32-7C5D-5FC702C0C50B}"/>
              </a:ext>
            </a:extLst>
          </p:cNvPr>
          <p:cNvSpPr/>
          <p:nvPr/>
        </p:nvSpPr>
        <p:spPr>
          <a:xfrm>
            <a:off x="4146381" y="4383879"/>
            <a:ext cx="695281" cy="385763"/>
          </a:xfrm>
          <a:prstGeom prst="rect">
            <a:avLst/>
          </a:prstGeom>
          <a:noFill/>
          <a:ln w="127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B2CC574-5B85-BBEB-FC3A-D28A90EEC3C7}"/>
              </a:ext>
            </a:extLst>
          </p:cNvPr>
          <p:cNvSpPr/>
          <p:nvPr/>
        </p:nvSpPr>
        <p:spPr>
          <a:xfrm>
            <a:off x="4859242" y="4383880"/>
            <a:ext cx="652710" cy="385762"/>
          </a:xfrm>
          <a:prstGeom prst="rect">
            <a:avLst/>
          </a:prstGeom>
          <a:noFill/>
          <a:ln w="12700">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19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5" end="1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6" end="1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B82EF-7F10-3AEF-21C6-B2DC3A19C584}"/>
            </a:ext>
          </a:extLst>
        </p:cNvPr>
        <p:cNvGrpSpPr/>
        <p:nvPr/>
      </p:nvGrpSpPr>
      <p:grpSpPr>
        <a:xfrm>
          <a:off x="0" y="0"/>
          <a:ext cx="0" cy="0"/>
          <a:chOff x="0" y="0"/>
          <a:chExt cx="0" cy="0"/>
        </a:xfrm>
      </p:grpSpPr>
      <p:sp>
        <p:nvSpPr>
          <p:cNvPr id="4" name="Datumsplatzhalter 3">
            <a:extLst>
              <a:ext uri="{FF2B5EF4-FFF2-40B4-BE49-F238E27FC236}">
                <a16:creationId xmlns:a16="http://schemas.microsoft.com/office/drawing/2014/main" id="{2817FE52-DE2F-2216-E6A8-82494A470124}"/>
              </a:ext>
            </a:extLst>
          </p:cNvPr>
          <p:cNvSpPr>
            <a:spLocks noGrp="1"/>
          </p:cNvSpPr>
          <p:nvPr>
            <p:ph type="dt" sz="half" idx="10"/>
          </p:nvPr>
        </p:nvSpPr>
        <p:spPr/>
        <p:txBody>
          <a:bodyPr/>
          <a:lstStyle/>
          <a:p>
            <a:fld id="{FDA76695-578E-4331-84B2-957509C3AE7B}"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8584F2F9-29A6-5131-D6A6-C2FD3843D153}"/>
              </a:ext>
            </a:extLst>
          </p:cNvPr>
          <p:cNvSpPr>
            <a:spLocks noGrp="1"/>
          </p:cNvSpPr>
          <p:nvPr>
            <p:ph type="ftr" sz="quarter" idx="11"/>
          </p:nvPr>
        </p:nvSpPr>
        <p:spPr/>
        <p:txBody>
          <a:bodyPr/>
          <a:lstStyle/>
          <a:p>
            <a:r>
              <a:rPr lang="en-US" noProof="0"/>
              <a:t>Konstantin Pielmaier | Semester Project | Multi-Product Supply Chain Optimization for the Energy System</a:t>
            </a:r>
            <a:endParaRPr lang="en-US" noProof="0" dirty="0"/>
          </a:p>
        </p:txBody>
      </p:sp>
      <p:sp>
        <p:nvSpPr>
          <p:cNvPr id="5" name="Slide Number Placeholder 4">
            <a:extLst>
              <a:ext uri="{FF2B5EF4-FFF2-40B4-BE49-F238E27FC236}">
                <a16:creationId xmlns:a16="http://schemas.microsoft.com/office/drawing/2014/main" id="{C9438D4B-A7B4-A699-90FE-DDD1F0DEDC79}"/>
              </a:ext>
            </a:extLst>
          </p:cNvPr>
          <p:cNvSpPr>
            <a:spLocks noGrp="1"/>
          </p:cNvSpPr>
          <p:nvPr>
            <p:ph type="sldNum" sz="quarter" idx="12"/>
          </p:nvPr>
        </p:nvSpPr>
        <p:spPr/>
        <p:txBody>
          <a:bodyPr/>
          <a:lstStyle/>
          <a:p>
            <a:fld id="{5ACA52AF-F19D-405C-AD5F-7D94B96A5CC3}" type="slidenum">
              <a:rPr lang="de-CH" noProof="0" smtClean="0"/>
              <a:t>16</a:t>
            </a:fld>
            <a:endParaRPr lang="de-CH" noProof="0"/>
          </a:p>
        </p:txBody>
      </p:sp>
      <p:grpSp>
        <p:nvGrpSpPr>
          <p:cNvPr id="2" name="Group 1">
            <a:extLst>
              <a:ext uri="{FF2B5EF4-FFF2-40B4-BE49-F238E27FC236}">
                <a16:creationId xmlns:a16="http://schemas.microsoft.com/office/drawing/2014/main" id="{3023D0C2-AE8C-D516-5CC7-2E8D0B1F37E5}"/>
              </a:ext>
            </a:extLst>
          </p:cNvPr>
          <p:cNvGrpSpPr/>
          <p:nvPr/>
        </p:nvGrpSpPr>
        <p:grpSpPr>
          <a:xfrm>
            <a:off x="1942622" y="945639"/>
            <a:ext cx="8306756" cy="4966722"/>
            <a:chOff x="1942622" y="442278"/>
            <a:chExt cx="8306756" cy="4966722"/>
          </a:xfrm>
        </p:grpSpPr>
        <p:sp>
          <p:nvSpPr>
            <p:cNvPr id="20" name="Isosceles Triangle 19">
              <a:extLst>
                <a:ext uri="{FF2B5EF4-FFF2-40B4-BE49-F238E27FC236}">
                  <a16:creationId xmlns:a16="http://schemas.microsoft.com/office/drawing/2014/main" id="{4EF10B77-78C3-DAA9-0B76-0535839198A1}"/>
                </a:ext>
              </a:extLst>
            </p:cNvPr>
            <p:cNvSpPr/>
            <p:nvPr/>
          </p:nvSpPr>
          <p:spPr>
            <a:xfrm>
              <a:off x="4746000" y="2349000"/>
              <a:ext cx="2700000" cy="2160000"/>
            </a:xfrm>
            <a:prstGeom prst="triangle">
              <a:avLst/>
            </a:prstGeom>
            <a:ln w="76200">
              <a:solidFill>
                <a:srgbClr val="007A9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CH" b="1" dirty="0"/>
                <a:t>Modelling</a:t>
              </a:r>
            </a:p>
            <a:p>
              <a:pPr algn="ctr"/>
              <a:r>
                <a:rPr lang="de-CH" dirty="0"/>
                <a:t>Integration</a:t>
              </a:r>
              <a:endParaRPr lang="en-US" dirty="0"/>
            </a:p>
          </p:txBody>
        </p:sp>
        <p:sp>
          <p:nvSpPr>
            <p:cNvPr id="21" name="Rectangle 20">
              <a:extLst>
                <a:ext uri="{FF2B5EF4-FFF2-40B4-BE49-F238E27FC236}">
                  <a16:creationId xmlns:a16="http://schemas.microsoft.com/office/drawing/2014/main" id="{C8FC6B8B-134D-C4D3-908D-1B58716C482F}"/>
                </a:ext>
              </a:extLst>
            </p:cNvPr>
            <p:cNvSpPr/>
            <p:nvPr/>
          </p:nvSpPr>
          <p:spPr>
            <a:xfrm>
              <a:off x="1942622" y="3609000"/>
              <a:ext cx="2700000" cy="1800000"/>
            </a:xfrm>
            <a:prstGeom prst="rect">
              <a:avLst/>
            </a:prstGeom>
            <a:solidFill>
              <a:schemeClr val="accent1">
                <a:alpha val="50000"/>
              </a:schemeClr>
            </a:solidFill>
            <a:ln w="76200">
              <a:solidFill>
                <a:srgbClr val="1269B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alpha val="50000"/>
                    </a:schemeClr>
                  </a:solidFill>
                </a:rPr>
                <a:t>Starting point </a:t>
              </a:r>
              <a:r>
                <a:rPr lang="en-US" dirty="0">
                  <a:solidFill>
                    <a:schemeClr val="tx1">
                      <a:alpha val="50000"/>
                    </a:schemeClr>
                  </a:solidFill>
                </a:rPr>
                <a:t>EnergyScope TD</a:t>
              </a:r>
            </a:p>
          </p:txBody>
        </p:sp>
        <p:sp>
          <p:nvSpPr>
            <p:cNvPr id="22" name="Rectangle 21">
              <a:extLst>
                <a:ext uri="{FF2B5EF4-FFF2-40B4-BE49-F238E27FC236}">
                  <a16:creationId xmlns:a16="http://schemas.microsoft.com/office/drawing/2014/main" id="{D6753097-6704-71A4-F064-D70DA886EAD6}"/>
                </a:ext>
              </a:extLst>
            </p:cNvPr>
            <p:cNvSpPr/>
            <p:nvPr/>
          </p:nvSpPr>
          <p:spPr>
            <a:xfrm>
              <a:off x="7549378" y="3609000"/>
              <a:ext cx="2700000" cy="1800000"/>
            </a:xfrm>
            <a:prstGeom prst="rect">
              <a:avLst/>
            </a:prstGeom>
            <a:solidFill>
              <a:schemeClr val="accent1">
                <a:alpha val="50000"/>
              </a:schemeClr>
            </a:solidFill>
            <a:ln w="76200">
              <a:solidFill>
                <a:srgbClr val="1269B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alpha val="50000"/>
                    </a:schemeClr>
                  </a:solidFill>
                </a:rPr>
                <a:t>Framework</a:t>
              </a:r>
              <a:r>
                <a:rPr lang="en-US" dirty="0">
                  <a:solidFill>
                    <a:schemeClr val="tx1">
                      <a:alpha val="50000"/>
                    </a:schemeClr>
                  </a:solidFill>
                </a:rPr>
                <a:t> </a:t>
              </a:r>
            </a:p>
            <a:p>
              <a:pPr algn="ctr"/>
              <a:r>
                <a:rPr lang="en-US" dirty="0">
                  <a:solidFill>
                    <a:schemeClr val="tx1">
                      <a:alpha val="50000"/>
                    </a:schemeClr>
                  </a:solidFill>
                </a:rPr>
                <a:t>Multi-product </a:t>
              </a:r>
            </a:p>
            <a:p>
              <a:pPr algn="ctr"/>
              <a:r>
                <a:rPr lang="en-US" dirty="0">
                  <a:solidFill>
                    <a:schemeClr val="tx1">
                      <a:alpha val="50000"/>
                    </a:schemeClr>
                  </a:solidFill>
                </a:rPr>
                <a:t>supply chain</a:t>
              </a:r>
            </a:p>
          </p:txBody>
        </p:sp>
        <p:sp>
          <p:nvSpPr>
            <p:cNvPr id="23" name="Rectangle 22">
              <a:extLst>
                <a:ext uri="{FF2B5EF4-FFF2-40B4-BE49-F238E27FC236}">
                  <a16:creationId xmlns:a16="http://schemas.microsoft.com/office/drawing/2014/main" id="{FC02D122-AA52-E6AC-121B-CF6783403BE7}"/>
                </a:ext>
              </a:extLst>
            </p:cNvPr>
            <p:cNvSpPr/>
            <p:nvPr/>
          </p:nvSpPr>
          <p:spPr>
            <a:xfrm>
              <a:off x="5196000" y="442278"/>
              <a:ext cx="1800000" cy="1800000"/>
            </a:xfrm>
            <a:prstGeom prst="rect">
              <a:avLst/>
            </a:prstGeom>
            <a:solidFill>
              <a:schemeClr val="accent1">
                <a:alpha val="50000"/>
              </a:schemeClr>
            </a:solidFill>
            <a:ln w="76200">
              <a:solidFill>
                <a:srgbClr val="1269B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alpha val="50000"/>
                    </a:schemeClr>
                  </a:solidFill>
                </a:rPr>
                <a:t>Motivation</a:t>
              </a:r>
              <a:r>
                <a:rPr lang="en-US" dirty="0">
                  <a:solidFill>
                    <a:schemeClr val="tx1">
                      <a:alpha val="50000"/>
                    </a:schemeClr>
                  </a:solidFill>
                </a:rPr>
                <a:t> Overcome central planner</a:t>
              </a:r>
            </a:p>
          </p:txBody>
        </p:sp>
        <p:pic>
          <p:nvPicPr>
            <p:cNvPr id="24" name="Picture 23" descr="A comparison of a map of europe&#10;&#10;AI-generated content may be incorrect.">
              <a:extLst>
                <a:ext uri="{FF2B5EF4-FFF2-40B4-BE49-F238E27FC236}">
                  <a16:creationId xmlns:a16="http://schemas.microsoft.com/office/drawing/2014/main" id="{DBA9FE98-6A86-890E-0BCB-4ADE2B093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260" y="1792278"/>
              <a:ext cx="917480" cy="900000"/>
            </a:xfrm>
            <a:prstGeom prst="rect">
              <a:avLst/>
            </a:prstGeom>
          </p:spPr>
        </p:pic>
        <p:pic>
          <p:nvPicPr>
            <p:cNvPr id="28" name="Picture 27" descr="A diagram of energy consumption&#10;&#10;AI-generated content may be incorrect.">
              <a:extLst>
                <a:ext uri="{FF2B5EF4-FFF2-40B4-BE49-F238E27FC236}">
                  <a16:creationId xmlns:a16="http://schemas.microsoft.com/office/drawing/2014/main" id="{D9018FF1-7408-68D9-FA40-B921ED4A82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3097" y="4059000"/>
              <a:ext cx="905806" cy="900000"/>
            </a:xfrm>
            <a:prstGeom prst="rect">
              <a:avLst/>
            </a:prstGeom>
          </p:spPr>
        </p:pic>
        <p:pic>
          <p:nvPicPr>
            <p:cNvPr id="29" name="Picture 28" descr="A map with many points&#10;&#10;AI-generated content may be incorrect.">
              <a:extLst>
                <a:ext uri="{FF2B5EF4-FFF2-40B4-BE49-F238E27FC236}">
                  <a16:creationId xmlns:a16="http://schemas.microsoft.com/office/drawing/2014/main" id="{0DC4E828-DF4B-D608-7EFE-1E386274B6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000" y="3953938"/>
              <a:ext cx="900000" cy="1110124"/>
            </a:xfrm>
            <a:prstGeom prst="rect">
              <a:avLst/>
            </a:prstGeom>
          </p:spPr>
        </p:pic>
      </p:grpSp>
    </p:spTree>
    <p:extLst>
      <p:ext uri="{BB962C8B-B14F-4D97-AF65-F5344CB8AC3E}">
        <p14:creationId xmlns:p14="http://schemas.microsoft.com/office/powerpoint/2010/main" val="3904366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476E5-71BF-6A5F-BFDF-E41821777D76}"/>
            </a:ext>
          </a:extLst>
        </p:cNvPr>
        <p:cNvGrpSpPr/>
        <p:nvPr/>
      </p:nvGrpSpPr>
      <p:grpSpPr>
        <a:xfrm>
          <a:off x="0" y="0"/>
          <a:ext cx="0" cy="0"/>
          <a:chOff x="0" y="0"/>
          <a:chExt cx="0" cy="0"/>
        </a:xfrm>
      </p:grpSpPr>
      <p:sp>
        <p:nvSpPr>
          <p:cNvPr id="21" name="Inhaltsplatzhalter 2">
            <a:extLst>
              <a:ext uri="{FF2B5EF4-FFF2-40B4-BE49-F238E27FC236}">
                <a16:creationId xmlns:a16="http://schemas.microsoft.com/office/drawing/2014/main" id="{11E2D9F1-C28B-723A-7431-A270C5FF20FD}"/>
              </a:ext>
            </a:extLst>
          </p:cNvPr>
          <p:cNvSpPr>
            <a:spLocks noGrp="1"/>
          </p:cNvSpPr>
          <p:nvPr>
            <p:ph idx="1"/>
          </p:nvPr>
        </p:nvSpPr>
        <p:spPr>
          <a:xfrm>
            <a:off x="731837" y="1412875"/>
            <a:ext cx="10728325" cy="4496606"/>
          </a:xfrm>
        </p:spPr>
        <p:txBody>
          <a:bodyPr/>
          <a:lstStyle/>
          <a:p>
            <a:pPr marL="0" indent="0">
              <a:buNone/>
            </a:pPr>
            <a:r>
              <a:rPr lang="en-US" b="1" dirty="0"/>
              <a:t>Demand</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dirty="0"/>
          </a:p>
          <a:p>
            <a:pPr marL="0" indent="0">
              <a:buNone/>
            </a:pPr>
            <a:endParaRPr lang="en-US" b="1" dirty="0"/>
          </a:p>
        </p:txBody>
      </p:sp>
      <p:sp>
        <p:nvSpPr>
          <p:cNvPr id="2" name="Titel 1">
            <a:extLst>
              <a:ext uri="{FF2B5EF4-FFF2-40B4-BE49-F238E27FC236}">
                <a16:creationId xmlns:a16="http://schemas.microsoft.com/office/drawing/2014/main" id="{B22FF063-F8D5-7561-7182-FFEE19415D6C}"/>
              </a:ext>
            </a:extLst>
          </p:cNvPr>
          <p:cNvSpPr>
            <a:spLocks noGrp="1"/>
          </p:cNvSpPr>
          <p:nvPr>
            <p:ph type="title"/>
          </p:nvPr>
        </p:nvSpPr>
        <p:spPr/>
        <p:txBody>
          <a:bodyPr/>
          <a:lstStyle/>
          <a:p>
            <a:r>
              <a:rPr lang="en-US" b="1" dirty="0"/>
              <a:t>Modelling</a:t>
            </a:r>
            <a:r>
              <a:rPr lang="en-US" dirty="0"/>
              <a:t> – Incorporating EnergyScope TD</a:t>
            </a:r>
            <a:endParaRPr lang="en-US" noProof="0" dirty="0"/>
          </a:p>
        </p:txBody>
      </p:sp>
      <p:sp>
        <p:nvSpPr>
          <p:cNvPr id="4" name="Datumsplatzhalter 3">
            <a:extLst>
              <a:ext uri="{FF2B5EF4-FFF2-40B4-BE49-F238E27FC236}">
                <a16:creationId xmlns:a16="http://schemas.microsoft.com/office/drawing/2014/main" id="{664A4657-E84F-F5F6-E011-44E307FC37F4}"/>
              </a:ext>
            </a:extLst>
          </p:cNvPr>
          <p:cNvSpPr>
            <a:spLocks noGrp="1"/>
          </p:cNvSpPr>
          <p:nvPr>
            <p:ph type="dt" sz="half" idx="10"/>
          </p:nvPr>
        </p:nvSpPr>
        <p:spPr/>
        <p:txBody>
          <a:bodyPr/>
          <a:lstStyle/>
          <a:p>
            <a:fld id="{B0DD8AE2-684C-44FC-9E54-181DA0ABCDE2}"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531318CB-DC6A-D4D8-8C24-41917CCA454D}"/>
              </a:ext>
            </a:extLst>
          </p:cNvPr>
          <p:cNvSpPr>
            <a:spLocks noGrp="1"/>
          </p:cNvSpPr>
          <p:nvPr>
            <p:ph type="ftr" sz="quarter" idx="11"/>
          </p:nvPr>
        </p:nvSpPr>
        <p:spPr/>
        <p:txBody>
          <a:bodyPr/>
          <a:lstStyle/>
          <a:p>
            <a:r>
              <a:rPr lang="en-US" noProof="0"/>
              <a:t>Konstantin Pielmaier | Semester Project | Multi-Product Supply Chain Optimization for the Energy System</a:t>
            </a:r>
            <a:endParaRPr lang="en-US" noProof="0" dirty="0"/>
          </a:p>
        </p:txBody>
      </p:sp>
      <p:sp>
        <p:nvSpPr>
          <p:cNvPr id="6" name="Slide Number Placeholder 5">
            <a:extLst>
              <a:ext uri="{FF2B5EF4-FFF2-40B4-BE49-F238E27FC236}">
                <a16:creationId xmlns:a16="http://schemas.microsoft.com/office/drawing/2014/main" id="{E7CD8AC6-86F1-03F6-9612-442989FFDD46}"/>
              </a:ext>
            </a:extLst>
          </p:cNvPr>
          <p:cNvSpPr>
            <a:spLocks noGrp="1"/>
          </p:cNvSpPr>
          <p:nvPr>
            <p:ph type="sldNum" sz="quarter" idx="12"/>
          </p:nvPr>
        </p:nvSpPr>
        <p:spPr/>
        <p:txBody>
          <a:bodyPr/>
          <a:lstStyle/>
          <a:p>
            <a:fld id="{5ACA52AF-F19D-405C-AD5F-7D94B96A5CC3}" type="slidenum">
              <a:rPr lang="de-CH" noProof="0" smtClean="0"/>
              <a:t>17</a:t>
            </a:fld>
            <a:endParaRPr lang="de-CH" noProof="0"/>
          </a:p>
        </p:txBody>
      </p:sp>
      <p:cxnSp>
        <p:nvCxnSpPr>
          <p:cNvPr id="17" name="Straight Arrow Connector 16">
            <a:extLst>
              <a:ext uri="{FF2B5EF4-FFF2-40B4-BE49-F238E27FC236}">
                <a16:creationId xmlns:a16="http://schemas.microsoft.com/office/drawing/2014/main" id="{3EAF2805-2729-8A1C-02BC-C562E3D9E8BE}"/>
              </a:ext>
            </a:extLst>
          </p:cNvPr>
          <p:cNvCxnSpPr>
            <a:cxnSpLocks/>
          </p:cNvCxnSpPr>
          <p:nvPr/>
        </p:nvCxnSpPr>
        <p:spPr>
          <a:xfrm flipV="1">
            <a:off x="1781078" y="2022337"/>
            <a:ext cx="0" cy="28800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D52370-46D4-267F-EF8E-05C8FD3EDB26}"/>
              </a:ext>
            </a:extLst>
          </p:cNvPr>
          <p:cNvCxnSpPr>
            <a:cxnSpLocks/>
          </p:cNvCxnSpPr>
          <p:nvPr/>
        </p:nvCxnSpPr>
        <p:spPr>
          <a:xfrm>
            <a:off x="1742501" y="4869000"/>
            <a:ext cx="288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B5B8104-B0AA-C51C-C346-8CE698A201BB}"/>
              </a:ext>
            </a:extLst>
          </p:cNvPr>
          <p:cNvCxnSpPr>
            <a:cxnSpLocks/>
          </p:cNvCxnSpPr>
          <p:nvPr/>
        </p:nvCxnSpPr>
        <p:spPr>
          <a:xfrm>
            <a:off x="3287207" y="2044563"/>
            <a:ext cx="0" cy="2787787"/>
          </a:xfrm>
          <a:prstGeom prst="line">
            <a:avLst/>
          </a:prstGeom>
          <a:ln w="76200">
            <a:solidFill>
              <a:srgbClr val="91056A"/>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5F90640-B763-4E67-4554-B4E314AB0F96}"/>
              </a:ext>
            </a:extLst>
          </p:cNvPr>
          <p:cNvCxnSpPr>
            <a:cxnSpLocks/>
          </p:cNvCxnSpPr>
          <p:nvPr/>
        </p:nvCxnSpPr>
        <p:spPr>
          <a:xfrm>
            <a:off x="3216593" y="3392350"/>
            <a:ext cx="0" cy="1440000"/>
          </a:xfrm>
          <a:prstGeom prst="line">
            <a:avLst/>
          </a:prstGeom>
          <a:ln w="76200">
            <a:solidFill>
              <a:srgbClr val="007A9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81BFCBD-2D81-44DB-AD2C-5C7585B47B7C}"/>
              </a:ext>
            </a:extLst>
          </p:cNvPr>
          <p:cNvCxnSpPr>
            <a:cxnSpLocks/>
          </p:cNvCxnSpPr>
          <p:nvPr/>
        </p:nvCxnSpPr>
        <p:spPr>
          <a:xfrm>
            <a:off x="1819656" y="3430450"/>
            <a:ext cx="1396937" cy="0"/>
          </a:xfrm>
          <a:prstGeom prst="line">
            <a:avLst/>
          </a:prstGeom>
          <a:ln w="76200">
            <a:solidFill>
              <a:srgbClr val="007A9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96D36B2-283B-7C01-5CEF-7303CF00DEE6}"/>
              </a:ext>
            </a:extLst>
          </p:cNvPr>
          <p:cNvCxnSpPr>
            <a:cxnSpLocks/>
          </p:cNvCxnSpPr>
          <p:nvPr/>
        </p:nvCxnSpPr>
        <p:spPr>
          <a:xfrm>
            <a:off x="2233210" y="2426869"/>
            <a:ext cx="2037600" cy="2037600"/>
          </a:xfrm>
          <a:prstGeom prst="line">
            <a:avLst/>
          </a:prstGeom>
          <a:ln w="76200">
            <a:solidFill>
              <a:srgbClr val="72791C"/>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CD74C05-94CF-1AF5-CF1F-4029FB0BC4AB}"/>
              </a:ext>
            </a:extLst>
          </p:cNvPr>
          <p:cNvSpPr txBox="1"/>
          <p:nvPr/>
        </p:nvSpPr>
        <p:spPr>
          <a:xfrm>
            <a:off x="4615042" y="4545834"/>
            <a:ext cx="1056700" cy="646331"/>
          </a:xfrm>
          <a:prstGeom prst="rect">
            <a:avLst/>
          </a:prstGeom>
          <a:noFill/>
        </p:spPr>
        <p:txBody>
          <a:bodyPr wrap="none" rtlCol="0">
            <a:spAutoFit/>
          </a:bodyPr>
          <a:lstStyle/>
          <a:p>
            <a:pPr algn="ctr"/>
            <a:r>
              <a:rPr lang="en-US" noProof="0" dirty="0"/>
              <a:t>quantity </a:t>
            </a:r>
          </a:p>
          <a:p>
            <a:pPr algn="ctr"/>
            <a:r>
              <a:rPr lang="en-US" noProof="0" dirty="0"/>
              <a:t>[MW]</a:t>
            </a:r>
          </a:p>
        </p:txBody>
      </p:sp>
      <p:sp>
        <p:nvSpPr>
          <p:cNvPr id="54" name="TextBox 53">
            <a:extLst>
              <a:ext uri="{FF2B5EF4-FFF2-40B4-BE49-F238E27FC236}">
                <a16:creationId xmlns:a16="http://schemas.microsoft.com/office/drawing/2014/main" id="{CF817898-1AFB-A63D-77C4-4A4D3B4B42EE}"/>
              </a:ext>
            </a:extLst>
          </p:cNvPr>
          <p:cNvSpPr txBox="1"/>
          <p:nvPr/>
        </p:nvSpPr>
        <p:spPr>
          <a:xfrm>
            <a:off x="698625" y="2044563"/>
            <a:ext cx="1043876" cy="646331"/>
          </a:xfrm>
          <a:prstGeom prst="rect">
            <a:avLst/>
          </a:prstGeom>
          <a:noFill/>
        </p:spPr>
        <p:txBody>
          <a:bodyPr wrap="none" rtlCol="0">
            <a:spAutoFit/>
          </a:bodyPr>
          <a:lstStyle/>
          <a:p>
            <a:pPr algn="ctr"/>
            <a:r>
              <a:rPr lang="en-US" noProof="0" dirty="0"/>
              <a:t>price </a:t>
            </a:r>
          </a:p>
          <a:p>
            <a:pPr algn="ctr"/>
            <a:r>
              <a:rPr lang="en-US" noProof="0" dirty="0"/>
              <a:t>[€/MWh]</a:t>
            </a:r>
          </a:p>
        </p:txBody>
      </p:sp>
      <p:sp>
        <p:nvSpPr>
          <p:cNvPr id="56" name="TextBox 55">
            <a:extLst>
              <a:ext uri="{FF2B5EF4-FFF2-40B4-BE49-F238E27FC236}">
                <a16:creationId xmlns:a16="http://schemas.microsoft.com/office/drawing/2014/main" id="{CE760CB5-3D7C-626E-C344-156EE5B3A2F0}"/>
              </a:ext>
            </a:extLst>
          </p:cNvPr>
          <p:cNvSpPr txBox="1"/>
          <p:nvPr/>
        </p:nvSpPr>
        <p:spPr>
          <a:xfrm>
            <a:off x="4348569" y="4176502"/>
            <a:ext cx="3591048" cy="369332"/>
          </a:xfrm>
          <a:prstGeom prst="rect">
            <a:avLst/>
          </a:prstGeom>
          <a:noFill/>
        </p:spPr>
        <p:txBody>
          <a:bodyPr wrap="none" rtlCol="0">
            <a:spAutoFit/>
          </a:bodyPr>
          <a:lstStyle/>
          <a:p>
            <a:r>
              <a:rPr lang="en-US" noProof="0" dirty="0">
                <a:solidFill>
                  <a:srgbClr val="72791C"/>
                </a:solidFill>
              </a:rPr>
              <a:t>linear </a:t>
            </a:r>
            <a:r>
              <a:rPr lang="en-US" noProof="0" dirty="0">
                <a:solidFill>
                  <a:srgbClr val="72791C"/>
                </a:solidFill>
                <a:sym typeface="Wingdings" panose="05000000000000000000" pitchFamily="2" charset="2"/>
              </a:rPr>
              <a:t> social welfare quadratic</a:t>
            </a:r>
            <a:endParaRPr lang="en-US" noProof="0" dirty="0">
              <a:solidFill>
                <a:srgbClr val="72791C"/>
              </a:solidFill>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5B68FA8-B919-5C44-8236-04525C9B359A}"/>
                  </a:ext>
                </a:extLst>
              </p:cNvPr>
              <p:cNvSpPr txBox="1"/>
              <p:nvPr/>
            </p:nvSpPr>
            <p:spPr>
              <a:xfrm>
                <a:off x="3332452" y="2044563"/>
                <a:ext cx="7078470" cy="369332"/>
              </a:xfrm>
              <a:prstGeom prst="rect">
                <a:avLst/>
              </a:prstGeom>
              <a:noFill/>
            </p:spPr>
            <p:txBody>
              <a:bodyPr wrap="square" rtlCol="0">
                <a:spAutoFit/>
              </a:bodyPr>
              <a:lstStyle/>
              <a:p>
                <a:r>
                  <a:rPr lang="en-US" noProof="0" dirty="0">
                    <a:solidFill>
                      <a:srgbClr val="91056A"/>
                    </a:solidFill>
                  </a:rPr>
                  <a:t>fixed </a:t>
                </a:r>
                <a:r>
                  <a:rPr lang="en-US" dirty="0">
                    <a:solidFill>
                      <a:srgbClr val="91056A"/>
                    </a:solidFill>
                    <a:sym typeface="Wingdings" panose="05000000000000000000" pitchFamily="2" charset="2"/>
                  </a:rPr>
                  <a:t> </a:t>
                </a:r>
                <a14:m>
                  <m:oMath xmlns:m="http://schemas.openxmlformats.org/officeDocument/2006/math">
                    <m:r>
                      <a:rPr lang="de-CH" b="0" i="1" dirty="0" smtClean="0">
                        <a:solidFill>
                          <a:srgbClr val="91056A"/>
                        </a:solidFill>
                        <a:latin typeface="Cambria Math" panose="02040503050406030204" pitchFamily="18" charset="0"/>
                        <a:ea typeface="Cambria Math" panose="02040503050406030204" pitchFamily="18" charset="0"/>
                      </a:rPr>
                      <m:t>𝑐𝑜𝑛𝑠𝑢𝑚𝑒𝑟</m:t>
                    </m:r>
                    <m:r>
                      <a:rPr lang="de-CH" b="0" i="1" dirty="0" smtClean="0">
                        <a:solidFill>
                          <a:srgbClr val="91056A"/>
                        </a:solidFill>
                        <a:latin typeface="Cambria Math" panose="02040503050406030204" pitchFamily="18" charset="0"/>
                        <a:ea typeface="Cambria Math" panose="02040503050406030204" pitchFamily="18" charset="0"/>
                      </a:rPr>
                      <m:t> </m:t>
                    </m:r>
                    <m:r>
                      <a:rPr lang="de-CH" b="0" i="1" dirty="0" smtClean="0">
                        <a:solidFill>
                          <a:srgbClr val="91056A"/>
                        </a:solidFill>
                        <a:latin typeface="Cambria Math" panose="02040503050406030204" pitchFamily="18" charset="0"/>
                        <a:ea typeface="Cambria Math" panose="02040503050406030204" pitchFamily="18" charset="0"/>
                      </a:rPr>
                      <m:t>𝑓𝑙𝑜𝑤</m:t>
                    </m:r>
                    <m:r>
                      <a:rPr lang="de-CH" i="1" dirty="0">
                        <a:solidFill>
                          <a:srgbClr val="91056A"/>
                        </a:solidFill>
                        <a:latin typeface="Cambria Math" panose="02040503050406030204" pitchFamily="18" charset="0"/>
                        <a:ea typeface="Cambria Math" panose="02040503050406030204" pitchFamily="18" charset="0"/>
                      </a:rPr>
                      <m:t>=</m:t>
                    </m:r>
                    <m:r>
                      <a:rPr lang="de-CH" b="0" i="1" dirty="0" smtClean="0">
                        <a:solidFill>
                          <a:srgbClr val="91056A"/>
                        </a:solidFill>
                        <a:latin typeface="Cambria Math" panose="02040503050406030204" pitchFamily="18" charset="0"/>
                        <a:ea typeface="Cambria Math" panose="02040503050406030204" pitchFamily="18" charset="0"/>
                      </a:rPr>
                      <m:t>𝑑𝑒𝑚𝑎𝑛𝑑</m:t>
                    </m:r>
                  </m:oMath>
                </a14:m>
                <a:r>
                  <a:rPr lang="en-US" dirty="0">
                    <a:solidFill>
                      <a:srgbClr val="91056A"/>
                    </a:solidFill>
                    <a:sym typeface="Wingdings" panose="05000000000000000000" pitchFamily="2" charset="2"/>
                  </a:rPr>
                  <a:t>  </a:t>
                </a:r>
                <a:r>
                  <a:rPr lang="en-US" strike="sngStrike" noProof="0" dirty="0">
                    <a:solidFill>
                      <a:srgbClr val="91056A"/>
                    </a:solidFill>
                    <a:sym typeface="Wingdings" panose="05000000000000000000" pitchFamily="2" charset="2"/>
                  </a:rPr>
                  <a:t>economic properties 1, 2, 3, </a:t>
                </a:r>
                <a:r>
                  <a:rPr lang="en-US" strike="sngStrike" dirty="0">
                    <a:solidFill>
                      <a:srgbClr val="91056A"/>
                    </a:solidFill>
                    <a:sym typeface="Wingdings" panose="05000000000000000000" pitchFamily="2" charset="2"/>
                  </a:rPr>
                  <a:t>5</a:t>
                </a:r>
                <a:endParaRPr lang="en-US" noProof="0" dirty="0">
                  <a:solidFill>
                    <a:srgbClr val="91056A"/>
                  </a:solidFill>
                </a:endParaRPr>
              </a:p>
            </p:txBody>
          </p:sp>
        </mc:Choice>
        <mc:Fallback xmlns="">
          <p:sp>
            <p:nvSpPr>
              <p:cNvPr id="57" name="TextBox 56">
                <a:extLst>
                  <a:ext uri="{FF2B5EF4-FFF2-40B4-BE49-F238E27FC236}">
                    <a16:creationId xmlns:a16="http://schemas.microsoft.com/office/drawing/2014/main" id="{05B68FA8-B919-5C44-8236-04525C9B359A}"/>
                  </a:ext>
                </a:extLst>
              </p:cNvPr>
              <p:cNvSpPr txBox="1">
                <a:spLocks noRot="1" noChangeAspect="1" noMove="1" noResize="1" noEditPoints="1" noAdjustHandles="1" noChangeArrowheads="1" noChangeShapeType="1" noTextEdit="1"/>
              </p:cNvSpPr>
              <p:nvPr/>
            </p:nvSpPr>
            <p:spPr>
              <a:xfrm>
                <a:off x="3332452" y="2044563"/>
                <a:ext cx="7078470" cy="369332"/>
              </a:xfrm>
              <a:prstGeom prst="rect">
                <a:avLst/>
              </a:prstGeom>
              <a:blipFill>
                <a:blip r:embed="rId3"/>
                <a:stretch>
                  <a:fillRect l="-775" t="-8197" r="-60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9C4B90D-4734-FF2B-7293-E407637F58C1}"/>
                  </a:ext>
                </a:extLst>
              </p:cNvPr>
              <p:cNvSpPr txBox="1"/>
              <p:nvPr/>
            </p:nvSpPr>
            <p:spPr>
              <a:xfrm>
                <a:off x="3391446" y="3243223"/>
                <a:ext cx="6567344" cy="369332"/>
              </a:xfrm>
              <a:prstGeom prst="rect">
                <a:avLst/>
              </a:prstGeom>
              <a:noFill/>
            </p:spPr>
            <p:txBody>
              <a:bodyPr wrap="square" rtlCol="0">
                <a:spAutoFit/>
              </a:bodyPr>
              <a:lstStyle/>
              <a:p>
                <a:r>
                  <a:rPr lang="en-US" noProof="0" dirty="0">
                    <a:solidFill>
                      <a:srgbClr val="007A96"/>
                    </a:solidFill>
                  </a:rPr>
                  <a:t>value-of-lost-load (VOLL) </a:t>
                </a:r>
                <a:r>
                  <a:rPr lang="en-US" noProof="0" dirty="0">
                    <a:solidFill>
                      <a:srgbClr val="007A96"/>
                    </a:solidFill>
                    <a:sym typeface="Wingdings" panose="05000000000000000000" pitchFamily="2" charset="2"/>
                  </a:rPr>
                  <a:t> </a:t>
                </a:r>
                <a14:m>
                  <m:oMath xmlns:m="http://schemas.openxmlformats.org/officeDocument/2006/math">
                    <m:r>
                      <a:rPr lang="de-CH" b="0" i="1" dirty="0" smtClean="0">
                        <a:solidFill>
                          <a:srgbClr val="007A96"/>
                        </a:solidFill>
                        <a:latin typeface="Cambria Math" panose="02040503050406030204" pitchFamily="18" charset="0"/>
                        <a:ea typeface="Cambria Math" panose="02040503050406030204" pitchFamily="18" charset="0"/>
                      </a:rPr>
                      <m:t>𝑐𝑜𝑛𝑠𝑢𝑚𝑒𝑟</m:t>
                    </m:r>
                    <m:r>
                      <a:rPr lang="de-CH" b="0" i="1" dirty="0" smtClean="0">
                        <a:solidFill>
                          <a:srgbClr val="007A96"/>
                        </a:solidFill>
                        <a:latin typeface="Cambria Math" panose="02040503050406030204" pitchFamily="18" charset="0"/>
                        <a:ea typeface="Cambria Math" panose="02040503050406030204" pitchFamily="18" charset="0"/>
                      </a:rPr>
                      <m:t> </m:t>
                    </m:r>
                    <m:r>
                      <a:rPr lang="de-CH" b="0" i="1" dirty="0" smtClean="0">
                        <a:solidFill>
                          <a:srgbClr val="007A96"/>
                        </a:solidFill>
                        <a:latin typeface="Cambria Math" panose="02040503050406030204" pitchFamily="18" charset="0"/>
                        <a:ea typeface="Cambria Math" panose="02040503050406030204" pitchFamily="18" charset="0"/>
                      </a:rPr>
                      <m:t>𝑓𝑙𝑜𝑤</m:t>
                    </m:r>
                    <m:r>
                      <a:rPr lang="de-CH" b="0" i="1" dirty="0" smtClean="0">
                        <a:solidFill>
                          <a:srgbClr val="007A96"/>
                        </a:solidFill>
                        <a:latin typeface="Cambria Math" panose="02040503050406030204" pitchFamily="18" charset="0"/>
                        <a:ea typeface="Cambria Math" panose="02040503050406030204" pitchFamily="18" charset="0"/>
                      </a:rPr>
                      <m:t>+</m:t>
                    </m:r>
                    <m:r>
                      <a:rPr lang="de-CH" i="1" dirty="0">
                        <a:solidFill>
                          <a:srgbClr val="007A96"/>
                        </a:solidFill>
                        <a:latin typeface="Cambria Math" panose="02040503050406030204" pitchFamily="18" charset="0"/>
                        <a:ea typeface="Cambria Math" panose="02040503050406030204" pitchFamily="18" charset="0"/>
                      </a:rPr>
                      <m:t>𝑠h𝑒𝑑</m:t>
                    </m:r>
                    <m:r>
                      <a:rPr lang="de-CH" i="1" dirty="0">
                        <a:solidFill>
                          <a:srgbClr val="007A96"/>
                        </a:solidFill>
                        <a:latin typeface="Cambria Math" panose="02040503050406030204" pitchFamily="18" charset="0"/>
                        <a:ea typeface="Cambria Math" panose="02040503050406030204" pitchFamily="18" charset="0"/>
                      </a:rPr>
                      <m:t>=</m:t>
                    </m:r>
                    <m:r>
                      <a:rPr lang="de-CH" b="0" i="1" dirty="0" smtClean="0">
                        <a:solidFill>
                          <a:srgbClr val="007A96"/>
                        </a:solidFill>
                        <a:latin typeface="Cambria Math" panose="02040503050406030204" pitchFamily="18" charset="0"/>
                        <a:ea typeface="Cambria Math" panose="02040503050406030204" pitchFamily="18" charset="0"/>
                      </a:rPr>
                      <m:t>𝑑𝑒𝑚𝑎𝑛𝑑</m:t>
                    </m:r>
                  </m:oMath>
                </a14:m>
                <a:r>
                  <a:rPr lang="en-US" dirty="0">
                    <a:solidFill>
                      <a:srgbClr val="007A96"/>
                    </a:solidFill>
                    <a:sym typeface="Wingdings" panose="05000000000000000000" pitchFamily="2" charset="2"/>
                  </a:rPr>
                  <a:t> </a:t>
                </a:r>
              </a:p>
            </p:txBody>
          </p:sp>
        </mc:Choice>
        <mc:Fallback xmlns="">
          <p:sp>
            <p:nvSpPr>
              <p:cNvPr id="58" name="TextBox 57">
                <a:extLst>
                  <a:ext uri="{FF2B5EF4-FFF2-40B4-BE49-F238E27FC236}">
                    <a16:creationId xmlns:a16="http://schemas.microsoft.com/office/drawing/2014/main" id="{89C4B90D-4734-FF2B-7293-E407637F58C1}"/>
                  </a:ext>
                </a:extLst>
              </p:cNvPr>
              <p:cNvSpPr txBox="1">
                <a:spLocks noRot="1" noChangeAspect="1" noMove="1" noResize="1" noEditPoints="1" noAdjustHandles="1" noChangeArrowheads="1" noChangeShapeType="1" noTextEdit="1"/>
              </p:cNvSpPr>
              <p:nvPr/>
            </p:nvSpPr>
            <p:spPr>
              <a:xfrm>
                <a:off x="3391446" y="3243223"/>
                <a:ext cx="6567344" cy="369332"/>
              </a:xfrm>
              <a:prstGeom prst="rect">
                <a:avLst/>
              </a:prstGeom>
              <a:blipFill>
                <a:blip r:embed="rId4"/>
                <a:stretch>
                  <a:fillRect l="-742"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18878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327E1-5E09-FE17-2749-60B34B05178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Inhaltsplatzhalter 2">
                <a:extLst>
                  <a:ext uri="{FF2B5EF4-FFF2-40B4-BE49-F238E27FC236}">
                    <a16:creationId xmlns:a16="http://schemas.microsoft.com/office/drawing/2014/main" id="{A73EBE22-33E3-2C7E-B650-8EE2D642B81C}"/>
                  </a:ext>
                </a:extLst>
              </p:cNvPr>
              <p:cNvSpPr>
                <a:spLocks noGrp="1"/>
              </p:cNvSpPr>
              <p:nvPr>
                <p:ph idx="1"/>
              </p:nvPr>
            </p:nvSpPr>
            <p:spPr>
              <a:xfrm>
                <a:off x="731837" y="1412875"/>
                <a:ext cx="10728325" cy="4496606"/>
              </a:xfrm>
            </p:spPr>
            <p:txBody>
              <a:bodyPr/>
              <a:lstStyle/>
              <a:p>
                <a:pPr marL="0" indent="0">
                  <a:buNone/>
                </a:pPr>
                <a:r>
                  <a:rPr lang="en-US" b="1" dirty="0"/>
                  <a:t>Demand</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r>
                  <a:rPr lang="en-US" b="1" dirty="0"/>
                  <a:t>Investment </a:t>
                </a:r>
                <a:r>
                  <a:rPr lang="en-US" b="1" dirty="0">
                    <a:sym typeface="Wingdings" panose="05000000000000000000" pitchFamily="2" charset="2"/>
                  </a:rPr>
                  <a:t> </a:t>
                </a:r>
                <a:r>
                  <a:rPr lang="en-US" dirty="0">
                    <a:sym typeface="Wingdings" panose="05000000000000000000" pitchFamily="2" charset="2"/>
                  </a:rPr>
                  <a:t>new objective function term: </a:t>
                </a:r>
                <a14:m>
                  <m:oMath xmlns:m="http://schemas.openxmlformats.org/officeDocument/2006/math">
                    <m:r>
                      <a:rPr lang="de-CH" i="1">
                        <a:latin typeface="Cambria Math" panose="02040503050406030204" pitchFamily="18" charset="0"/>
                        <a:sym typeface="Wingdings" panose="05000000000000000000" pitchFamily="2" charset="2"/>
                      </a:rPr>
                      <m:t>−(</m:t>
                    </m:r>
                    <m:r>
                      <a:rPr lang="de-CH" i="1">
                        <a:latin typeface="Cambria Math" panose="02040503050406030204" pitchFamily="18" charset="0"/>
                        <a:ea typeface="Cambria Math" panose="02040503050406030204" pitchFamily="18" charset="0"/>
                        <a:sym typeface="Wingdings" panose="05000000000000000000" pitchFamily="2" charset="2"/>
                      </a:rPr>
                      <m:t>𝜏</m:t>
                    </m:r>
                    <m:r>
                      <a:rPr lang="de-CH" i="1">
                        <a:latin typeface="Cambria Math" panose="02040503050406030204" pitchFamily="18" charset="0"/>
                        <a:ea typeface="Cambria Math" panose="02040503050406030204" pitchFamily="18" charset="0"/>
                        <a:sym typeface="Wingdings" panose="05000000000000000000" pitchFamily="2" charset="2"/>
                      </a:rPr>
                      <m:t>∙</m:t>
                    </m:r>
                    <m:sSub>
                      <m:sSubPr>
                        <m:ctrlPr>
                          <a:rPr lang="de-CH" i="1">
                            <a:latin typeface="Cambria Math" panose="02040503050406030204" pitchFamily="18" charset="0"/>
                            <a:ea typeface="Cambria Math" panose="02040503050406030204" pitchFamily="18" charset="0"/>
                            <a:sym typeface="Wingdings" panose="05000000000000000000" pitchFamily="2" charset="2"/>
                          </a:rPr>
                        </m:ctrlPr>
                      </m:sSubPr>
                      <m:e>
                        <m:r>
                          <a:rPr lang="de-CH" i="1">
                            <a:latin typeface="Cambria Math" panose="02040503050406030204" pitchFamily="18" charset="0"/>
                            <a:ea typeface="Cambria Math" panose="02040503050406030204" pitchFamily="18" charset="0"/>
                            <a:sym typeface="Wingdings" panose="05000000000000000000" pitchFamily="2" charset="2"/>
                          </a:rPr>
                          <m:t>𝐶</m:t>
                        </m:r>
                      </m:e>
                      <m:sub>
                        <m:r>
                          <a:rPr lang="de-CH" i="1">
                            <a:latin typeface="Cambria Math" panose="02040503050406030204" pitchFamily="18" charset="0"/>
                            <a:ea typeface="Cambria Math" panose="02040503050406030204" pitchFamily="18" charset="0"/>
                            <a:sym typeface="Wingdings" panose="05000000000000000000" pitchFamily="2" charset="2"/>
                          </a:rPr>
                          <m:t>𝑖𝑛𝑣𝑒𝑠𝑡</m:t>
                        </m:r>
                      </m:sub>
                    </m:sSub>
                    <m:r>
                      <a:rPr lang="de-CH" i="1">
                        <a:latin typeface="Cambria Math" panose="02040503050406030204" pitchFamily="18" charset="0"/>
                        <a:ea typeface="Cambria Math" panose="02040503050406030204" pitchFamily="18" charset="0"/>
                        <a:sym typeface="Wingdings" panose="05000000000000000000" pitchFamily="2" charset="2"/>
                      </a:rPr>
                      <m:t>+</m:t>
                    </m:r>
                    <m:sSub>
                      <m:sSubPr>
                        <m:ctrlPr>
                          <a:rPr lang="de-CH" i="1">
                            <a:latin typeface="Cambria Math" panose="02040503050406030204" pitchFamily="18" charset="0"/>
                            <a:ea typeface="Cambria Math" panose="02040503050406030204" pitchFamily="18" charset="0"/>
                            <a:sym typeface="Wingdings" panose="05000000000000000000" pitchFamily="2" charset="2"/>
                          </a:rPr>
                        </m:ctrlPr>
                      </m:sSubPr>
                      <m:e>
                        <m:r>
                          <a:rPr lang="de-CH" i="1">
                            <a:latin typeface="Cambria Math" panose="02040503050406030204" pitchFamily="18" charset="0"/>
                            <a:ea typeface="Cambria Math" panose="02040503050406030204" pitchFamily="18" charset="0"/>
                            <a:sym typeface="Wingdings" panose="05000000000000000000" pitchFamily="2" charset="2"/>
                          </a:rPr>
                          <m:t>𝐶</m:t>
                        </m:r>
                      </m:e>
                      <m:sub>
                        <m:r>
                          <a:rPr lang="de-CH" i="1">
                            <a:latin typeface="Cambria Math" panose="02040503050406030204" pitchFamily="18" charset="0"/>
                            <a:ea typeface="Cambria Math" panose="02040503050406030204" pitchFamily="18" charset="0"/>
                            <a:sym typeface="Wingdings" panose="05000000000000000000" pitchFamily="2" charset="2"/>
                          </a:rPr>
                          <m:t>𝑚𝑎𝑖𝑛𝑡</m:t>
                        </m:r>
                      </m:sub>
                    </m:sSub>
                    <m:r>
                      <a:rPr lang="de-CH" i="1">
                        <a:latin typeface="Cambria Math" panose="02040503050406030204" pitchFamily="18" charset="0"/>
                        <a:ea typeface="Cambria Math" panose="02040503050406030204" pitchFamily="18" charset="0"/>
                        <a:sym typeface="Wingdings" panose="05000000000000000000" pitchFamily="2" charset="2"/>
                      </a:rPr>
                      <m:t>)</m:t>
                    </m:r>
                  </m:oMath>
                </a14:m>
                <a:r>
                  <a:rPr lang="en-US" dirty="0">
                    <a:sym typeface="Wingdings" panose="05000000000000000000" pitchFamily="2" charset="2"/>
                  </a:rPr>
                  <a:t>, </a:t>
                </a:r>
                <a14:m>
                  <m:oMath xmlns:m="http://schemas.openxmlformats.org/officeDocument/2006/math">
                    <m:r>
                      <a:rPr lang="de-CH" i="1">
                        <a:latin typeface="Cambria Math" panose="02040503050406030204" pitchFamily="18" charset="0"/>
                        <a:ea typeface="Cambria Math" panose="02040503050406030204" pitchFamily="18" charset="0"/>
                        <a:sym typeface="Wingdings" panose="05000000000000000000" pitchFamily="2" charset="2"/>
                      </a:rPr>
                      <m:t>𝜏</m:t>
                    </m:r>
                    <m:r>
                      <a:rPr lang="de-CH" i="1">
                        <a:latin typeface="Cambria Math" panose="02040503050406030204" pitchFamily="18" charset="0"/>
                        <a:ea typeface="Cambria Math" panose="02040503050406030204" pitchFamily="18" charset="0"/>
                        <a:sym typeface="Wingdings" panose="05000000000000000000" pitchFamily="2" charset="2"/>
                      </a:rPr>
                      <m:t>=</m:t>
                    </m:r>
                    <m:f>
                      <m:fPr>
                        <m:ctrlPr>
                          <a:rPr lang="de-CH" i="1">
                            <a:latin typeface="Cambria Math" panose="02040503050406030204" pitchFamily="18" charset="0"/>
                            <a:ea typeface="Cambria Math" panose="02040503050406030204" pitchFamily="18" charset="0"/>
                            <a:sym typeface="Wingdings" panose="05000000000000000000" pitchFamily="2" charset="2"/>
                          </a:rPr>
                        </m:ctrlPr>
                      </m:fPr>
                      <m:num>
                        <m:r>
                          <a:rPr lang="de-CH" i="1">
                            <a:latin typeface="Cambria Math" panose="02040503050406030204" pitchFamily="18" charset="0"/>
                            <a:ea typeface="Cambria Math" panose="02040503050406030204" pitchFamily="18" charset="0"/>
                            <a:sym typeface="Wingdings" panose="05000000000000000000" pitchFamily="2" charset="2"/>
                          </a:rPr>
                          <m:t>𝑖</m:t>
                        </m:r>
                        <m:sSup>
                          <m:sSupPr>
                            <m:ctrlPr>
                              <a:rPr lang="de-CH" i="1">
                                <a:latin typeface="Cambria Math" panose="02040503050406030204" pitchFamily="18" charset="0"/>
                                <a:ea typeface="Cambria Math" panose="02040503050406030204" pitchFamily="18" charset="0"/>
                                <a:sym typeface="Wingdings" panose="05000000000000000000" pitchFamily="2" charset="2"/>
                              </a:rPr>
                            </m:ctrlPr>
                          </m:sSupPr>
                          <m:e>
                            <m:r>
                              <a:rPr lang="de-CH" i="1">
                                <a:latin typeface="Cambria Math" panose="02040503050406030204" pitchFamily="18" charset="0"/>
                                <a:ea typeface="Cambria Math" panose="02040503050406030204" pitchFamily="18" charset="0"/>
                                <a:sym typeface="Wingdings" panose="05000000000000000000" pitchFamily="2" charset="2"/>
                              </a:rPr>
                              <m:t>(1+</m:t>
                            </m:r>
                            <m:r>
                              <a:rPr lang="de-CH" i="1">
                                <a:latin typeface="Cambria Math" panose="02040503050406030204" pitchFamily="18" charset="0"/>
                                <a:ea typeface="Cambria Math" panose="02040503050406030204" pitchFamily="18" charset="0"/>
                                <a:sym typeface="Wingdings" panose="05000000000000000000" pitchFamily="2" charset="2"/>
                              </a:rPr>
                              <m:t>𝑖</m:t>
                            </m:r>
                            <m:r>
                              <a:rPr lang="de-CH" i="1">
                                <a:latin typeface="Cambria Math" panose="02040503050406030204" pitchFamily="18" charset="0"/>
                                <a:ea typeface="Cambria Math" panose="02040503050406030204" pitchFamily="18" charset="0"/>
                                <a:sym typeface="Wingdings" panose="05000000000000000000" pitchFamily="2" charset="2"/>
                              </a:rPr>
                              <m:t>)</m:t>
                            </m:r>
                          </m:e>
                          <m:sup>
                            <m:r>
                              <a:rPr lang="de-CH" i="1">
                                <a:latin typeface="Cambria Math" panose="02040503050406030204" pitchFamily="18" charset="0"/>
                                <a:ea typeface="Cambria Math" panose="02040503050406030204" pitchFamily="18" charset="0"/>
                                <a:sym typeface="Wingdings" panose="05000000000000000000" pitchFamily="2" charset="2"/>
                              </a:rPr>
                              <m:t>𝑛</m:t>
                            </m:r>
                          </m:sup>
                        </m:sSup>
                      </m:num>
                      <m:den>
                        <m:sSup>
                          <m:sSupPr>
                            <m:ctrlPr>
                              <a:rPr lang="de-CH" i="1">
                                <a:latin typeface="Cambria Math" panose="02040503050406030204" pitchFamily="18" charset="0"/>
                                <a:ea typeface="Cambria Math" panose="02040503050406030204" pitchFamily="18" charset="0"/>
                                <a:sym typeface="Wingdings" panose="05000000000000000000" pitchFamily="2" charset="2"/>
                              </a:rPr>
                            </m:ctrlPr>
                          </m:sSupPr>
                          <m:e>
                            <m:r>
                              <a:rPr lang="de-CH" i="1">
                                <a:latin typeface="Cambria Math" panose="02040503050406030204" pitchFamily="18" charset="0"/>
                                <a:ea typeface="Cambria Math" panose="02040503050406030204" pitchFamily="18" charset="0"/>
                                <a:sym typeface="Wingdings" panose="05000000000000000000" pitchFamily="2" charset="2"/>
                              </a:rPr>
                              <m:t>(1+</m:t>
                            </m:r>
                            <m:r>
                              <a:rPr lang="de-CH" i="1">
                                <a:latin typeface="Cambria Math" panose="02040503050406030204" pitchFamily="18" charset="0"/>
                                <a:ea typeface="Cambria Math" panose="02040503050406030204" pitchFamily="18" charset="0"/>
                                <a:sym typeface="Wingdings" panose="05000000000000000000" pitchFamily="2" charset="2"/>
                              </a:rPr>
                              <m:t>𝑖</m:t>
                            </m:r>
                            <m:r>
                              <a:rPr lang="de-CH" i="1">
                                <a:latin typeface="Cambria Math" panose="02040503050406030204" pitchFamily="18" charset="0"/>
                                <a:ea typeface="Cambria Math" panose="02040503050406030204" pitchFamily="18" charset="0"/>
                                <a:sym typeface="Wingdings" panose="05000000000000000000" pitchFamily="2" charset="2"/>
                              </a:rPr>
                              <m:t>)</m:t>
                            </m:r>
                          </m:e>
                          <m:sup>
                            <m:r>
                              <a:rPr lang="de-CH" i="1">
                                <a:latin typeface="Cambria Math" panose="02040503050406030204" pitchFamily="18" charset="0"/>
                                <a:ea typeface="Cambria Math" panose="02040503050406030204" pitchFamily="18" charset="0"/>
                                <a:sym typeface="Wingdings" panose="05000000000000000000" pitchFamily="2" charset="2"/>
                              </a:rPr>
                              <m:t>𝑛</m:t>
                            </m:r>
                          </m:sup>
                        </m:sSup>
                        <m:r>
                          <a:rPr lang="de-CH" i="1">
                            <a:latin typeface="Cambria Math" panose="02040503050406030204" pitchFamily="18" charset="0"/>
                            <a:ea typeface="Cambria Math" panose="02040503050406030204" pitchFamily="18" charset="0"/>
                            <a:sym typeface="Wingdings" panose="05000000000000000000" pitchFamily="2" charset="2"/>
                          </a:rPr>
                          <m:t>−1</m:t>
                        </m:r>
                      </m:den>
                    </m:f>
                  </m:oMath>
                </a14:m>
                <a:endParaRPr lang="en-US"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1" dirty="0"/>
              </a:p>
            </p:txBody>
          </p:sp>
        </mc:Choice>
        <mc:Fallback xmlns="">
          <p:sp>
            <p:nvSpPr>
              <p:cNvPr id="21" name="Inhaltsplatzhalter 2">
                <a:extLst>
                  <a:ext uri="{FF2B5EF4-FFF2-40B4-BE49-F238E27FC236}">
                    <a16:creationId xmlns:a16="http://schemas.microsoft.com/office/drawing/2014/main" id="{A73EBE22-33E3-2C7E-B650-8EE2D642B81C}"/>
                  </a:ext>
                </a:extLst>
              </p:cNvPr>
              <p:cNvSpPr>
                <a:spLocks noGrp="1" noRot="1" noChangeAspect="1" noMove="1" noResize="1" noEditPoints="1" noAdjustHandles="1" noChangeArrowheads="1" noChangeShapeType="1" noTextEdit="1"/>
              </p:cNvSpPr>
              <p:nvPr>
                <p:ph idx="1"/>
              </p:nvPr>
            </p:nvSpPr>
            <p:spPr>
              <a:xfrm>
                <a:off x="731837" y="1412875"/>
                <a:ext cx="10728325" cy="4496606"/>
              </a:xfrm>
              <a:blipFill>
                <a:blip r:embed="rId3"/>
                <a:stretch>
                  <a:fillRect l="-1307" t="-1764" b="-1085"/>
                </a:stretch>
              </a:blipFill>
            </p:spPr>
            <p:txBody>
              <a:bodyPr/>
              <a:lstStyle/>
              <a:p>
                <a:r>
                  <a:rPr lang="en-US">
                    <a:noFill/>
                  </a:rPr>
                  <a:t> </a:t>
                </a:r>
              </a:p>
            </p:txBody>
          </p:sp>
        </mc:Fallback>
      </mc:AlternateContent>
      <p:sp>
        <p:nvSpPr>
          <p:cNvPr id="2" name="Titel 1">
            <a:extLst>
              <a:ext uri="{FF2B5EF4-FFF2-40B4-BE49-F238E27FC236}">
                <a16:creationId xmlns:a16="http://schemas.microsoft.com/office/drawing/2014/main" id="{20D12F11-078B-C474-1359-BCF39804736A}"/>
              </a:ext>
            </a:extLst>
          </p:cNvPr>
          <p:cNvSpPr>
            <a:spLocks noGrp="1"/>
          </p:cNvSpPr>
          <p:nvPr>
            <p:ph type="title"/>
          </p:nvPr>
        </p:nvSpPr>
        <p:spPr/>
        <p:txBody>
          <a:bodyPr/>
          <a:lstStyle/>
          <a:p>
            <a:r>
              <a:rPr lang="en-US" b="1" dirty="0"/>
              <a:t>Modelling</a:t>
            </a:r>
            <a:r>
              <a:rPr lang="en-US" dirty="0"/>
              <a:t> – Incorporating EnergyScope TD</a:t>
            </a:r>
            <a:endParaRPr lang="en-US" noProof="0" dirty="0"/>
          </a:p>
        </p:txBody>
      </p:sp>
      <p:sp>
        <p:nvSpPr>
          <p:cNvPr id="4" name="Datumsplatzhalter 3">
            <a:extLst>
              <a:ext uri="{FF2B5EF4-FFF2-40B4-BE49-F238E27FC236}">
                <a16:creationId xmlns:a16="http://schemas.microsoft.com/office/drawing/2014/main" id="{CC27CE1F-B932-77ED-77B3-21F189B13718}"/>
              </a:ext>
            </a:extLst>
          </p:cNvPr>
          <p:cNvSpPr>
            <a:spLocks noGrp="1"/>
          </p:cNvSpPr>
          <p:nvPr>
            <p:ph type="dt" sz="half" idx="10"/>
          </p:nvPr>
        </p:nvSpPr>
        <p:spPr/>
        <p:txBody>
          <a:bodyPr/>
          <a:lstStyle/>
          <a:p>
            <a:fld id="{B0DD8AE2-684C-44FC-9E54-181DA0ABCDE2}"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9DA55292-EBB7-8B23-994E-BB0C1362F8DF}"/>
              </a:ext>
            </a:extLst>
          </p:cNvPr>
          <p:cNvSpPr>
            <a:spLocks noGrp="1"/>
          </p:cNvSpPr>
          <p:nvPr>
            <p:ph type="ftr" sz="quarter" idx="11"/>
          </p:nvPr>
        </p:nvSpPr>
        <p:spPr/>
        <p:txBody>
          <a:bodyPr/>
          <a:lstStyle/>
          <a:p>
            <a:r>
              <a:rPr lang="en-US" noProof="0"/>
              <a:t>Konstantin Pielmaier | Semester Project | Multi-Product Supply Chain Optimization for the Energy System</a:t>
            </a:r>
            <a:endParaRPr lang="en-US" noProof="0" dirty="0"/>
          </a:p>
        </p:txBody>
      </p:sp>
      <p:sp>
        <p:nvSpPr>
          <p:cNvPr id="6" name="Slide Number Placeholder 5">
            <a:extLst>
              <a:ext uri="{FF2B5EF4-FFF2-40B4-BE49-F238E27FC236}">
                <a16:creationId xmlns:a16="http://schemas.microsoft.com/office/drawing/2014/main" id="{089F7EF8-178D-CE76-DC17-3764727B5545}"/>
              </a:ext>
            </a:extLst>
          </p:cNvPr>
          <p:cNvSpPr>
            <a:spLocks noGrp="1"/>
          </p:cNvSpPr>
          <p:nvPr>
            <p:ph type="sldNum" sz="quarter" idx="12"/>
          </p:nvPr>
        </p:nvSpPr>
        <p:spPr/>
        <p:txBody>
          <a:bodyPr/>
          <a:lstStyle/>
          <a:p>
            <a:fld id="{5ACA52AF-F19D-405C-AD5F-7D94B96A5CC3}" type="slidenum">
              <a:rPr lang="de-CH" noProof="0" smtClean="0"/>
              <a:t>18</a:t>
            </a:fld>
            <a:endParaRPr lang="de-CH" noProof="0"/>
          </a:p>
        </p:txBody>
      </p:sp>
      <p:sp>
        <p:nvSpPr>
          <p:cNvPr id="9" name="Textplatzhalter 4">
            <a:extLst>
              <a:ext uri="{FF2B5EF4-FFF2-40B4-BE49-F238E27FC236}">
                <a16:creationId xmlns:a16="http://schemas.microsoft.com/office/drawing/2014/main" id="{1C66F70D-7772-C6BC-55F1-CE4F080B6E6D}"/>
              </a:ext>
            </a:extLst>
          </p:cNvPr>
          <p:cNvSpPr txBox="1">
            <a:spLocks/>
          </p:cNvSpPr>
          <p:nvPr/>
        </p:nvSpPr>
        <p:spPr>
          <a:xfrm>
            <a:off x="731837" y="6140229"/>
            <a:ext cx="6283440"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dirty="0"/>
              <a:t>[4] F. </a:t>
            </a:r>
            <a:r>
              <a:rPr lang="en-US" sz="800" dirty="0" err="1"/>
              <a:t>Kachirayil</a:t>
            </a:r>
            <a:r>
              <a:rPr lang="en-US" sz="800" dirty="0"/>
              <a:t>, D. </a:t>
            </a:r>
            <a:r>
              <a:rPr lang="en-US" sz="800" dirty="0" err="1"/>
              <a:t>Huckebrink</a:t>
            </a:r>
            <a:r>
              <a:rPr lang="en-US" sz="800" dirty="0"/>
              <a:t>, V. Bertsch, and R. McKenna, “Trade-offs between system cost and supply security in municipal energy system design: An analysis considering spatio-temporal disparities in the value of lost load,” </a:t>
            </a:r>
            <a:r>
              <a:rPr lang="en-US" sz="800" i="1" dirty="0"/>
              <a:t>ESA Working Paper Series</a:t>
            </a:r>
            <a:r>
              <a:rPr lang="en-US" sz="800" dirty="0"/>
              <a:t>, 2024.</a:t>
            </a:r>
          </a:p>
        </p:txBody>
      </p:sp>
      <p:cxnSp>
        <p:nvCxnSpPr>
          <p:cNvPr id="17" name="Straight Arrow Connector 16">
            <a:extLst>
              <a:ext uri="{FF2B5EF4-FFF2-40B4-BE49-F238E27FC236}">
                <a16:creationId xmlns:a16="http://schemas.microsoft.com/office/drawing/2014/main" id="{839EB6DD-84A5-A124-8003-1DF6233F1D78}"/>
              </a:ext>
            </a:extLst>
          </p:cNvPr>
          <p:cNvCxnSpPr>
            <a:cxnSpLocks/>
          </p:cNvCxnSpPr>
          <p:nvPr/>
        </p:nvCxnSpPr>
        <p:spPr>
          <a:xfrm flipV="1">
            <a:off x="1781078" y="2022337"/>
            <a:ext cx="0" cy="28800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02839D8-817F-9BDE-A828-C0E905C0AAD7}"/>
              </a:ext>
            </a:extLst>
          </p:cNvPr>
          <p:cNvCxnSpPr>
            <a:cxnSpLocks/>
          </p:cNvCxnSpPr>
          <p:nvPr/>
        </p:nvCxnSpPr>
        <p:spPr>
          <a:xfrm>
            <a:off x="1742501" y="4869000"/>
            <a:ext cx="288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FDACDA0-78E0-17E6-F876-43E6C1B27C26}"/>
              </a:ext>
            </a:extLst>
          </p:cNvPr>
          <p:cNvCxnSpPr>
            <a:cxnSpLocks/>
          </p:cNvCxnSpPr>
          <p:nvPr/>
        </p:nvCxnSpPr>
        <p:spPr>
          <a:xfrm>
            <a:off x="3287207" y="2044563"/>
            <a:ext cx="0" cy="2787787"/>
          </a:xfrm>
          <a:prstGeom prst="line">
            <a:avLst/>
          </a:prstGeom>
          <a:ln w="76200">
            <a:solidFill>
              <a:srgbClr val="91056A"/>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18EB01F-CD0A-D922-3A4C-A52588118E57}"/>
              </a:ext>
            </a:extLst>
          </p:cNvPr>
          <p:cNvCxnSpPr>
            <a:cxnSpLocks/>
          </p:cNvCxnSpPr>
          <p:nvPr/>
        </p:nvCxnSpPr>
        <p:spPr>
          <a:xfrm>
            <a:off x="3216593" y="3392350"/>
            <a:ext cx="0" cy="1440000"/>
          </a:xfrm>
          <a:prstGeom prst="line">
            <a:avLst/>
          </a:prstGeom>
          <a:ln w="76200">
            <a:solidFill>
              <a:srgbClr val="007A9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ABD181A-AACD-D08B-DA9E-110A2C409809}"/>
              </a:ext>
            </a:extLst>
          </p:cNvPr>
          <p:cNvCxnSpPr>
            <a:cxnSpLocks/>
          </p:cNvCxnSpPr>
          <p:nvPr/>
        </p:nvCxnSpPr>
        <p:spPr>
          <a:xfrm>
            <a:off x="1819656" y="3430450"/>
            <a:ext cx="1396937" cy="0"/>
          </a:xfrm>
          <a:prstGeom prst="line">
            <a:avLst/>
          </a:prstGeom>
          <a:ln w="76200">
            <a:solidFill>
              <a:srgbClr val="007A9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68C5682-3529-CAD9-0702-9D8711784D0F}"/>
              </a:ext>
            </a:extLst>
          </p:cNvPr>
          <p:cNvCxnSpPr>
            <a:cxnSpLocks/>
          </p:cNvCxnSpPr>
          <p:nvPr/>
        </p:nvCxnSpPr>
        <p:spPr>
          <a:xfrm>
            <a:off x="2233210" y="2426869"/>
            <a:ext cx="2037600" cy="2037600"/>
          </a:xfrm>
          <a:prstGeom prst="line">
            <a:avLst/>
          </a:prstGeom>
          <a:ln w="76200">
            <a:solidFill>
              <a:srgbClr val="72791C"/>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CCCB788-DDE8-6297-6729-E399A7AEDF94}"/>
              </a:ext>
            </a:extLst>
          </p:cNvPr>
          <p:cNvSpPr txBox="1"/>
          <p:nvPr/>
        </p:nvSpPr>
        <p:spPr>
          <a:xfrm>
            <a:off x="4615042" y="4545834"/>
            <a:ext cx="1056700" cy="646331"/>
          </a:xfrm>
          <a:prstGeom prst="rect">
            <a:avLst/>
          </a:prstGeom>
          <a:noFill/>
        </p:spPr>
        <p:txBody>
          <a:bodyPr wrap="none" rtlCol="0">
            <a:spAutoFit/>
          </a:bodyPr>
          <a:lstStyle/>
          <a:p>
            <a:pPr algn="ctr"/>
            <a:r>
              <a:rPr lang="en-US" noProof="0" dirty="0"/>
              <a:t>quantity </a:t>
            </a:r>
          </a:p>
          <a:p>
            <a:pPr algn="ctr"/>
            <a:r>
              <a:rPr lang="en-US" noProof="0" dirty="0"/>
              <a:t>[MW]</a:t>
            </a:r>
          </a:p>
        </p:txBody>
      </p:sp>
      <p:sp>
        <p:nvSpPr>
          <p:cNvPr id="54" name="TextBox 53">
            <a:extLst>
              <a:ext uri="{FF2B5EF4-FFF2-40B4-BE49-F238E27FC236}">
                <a16:creationId xmlns:a16="http://schemas.microsoft.com/office/drawing/2014/main" id="{318859EC-0520-8114-A0A4-0B303C1B1DBA}"/>
              </a:ext>
            </a:extLst>
          </p:cNvPr>
          <p:cNvSpPr txBox="1"/>
          <p:nvPr/>
        </p:nvSpPr>
        <p:spPr>
          <a:xfrm>
            <a:off x="698625" y="2044563"/>
            <a:ext cx="1043876" cy="646331"/>
          </a:xfrm>
          <a:prstGeom prst="rect">
            <a:avLst/>
          </a:prstGeom>
          <a:noFill/>
        </p:spPr>
        <p:txBody>
          <a:bodyPr wrap="none" rtlCol="0">
            <a:spAutoFit/>
          </a:bodyPr>
          <a:lstStyle/>
          <a:p>
            <a:pPr algn="ctr"/>
            <a:r>
              <a:rPr lang="en-US" noProof="0" dirty="0"/>
              <a:t>price </a:t>
            </a:r>
          </a:p>
          <a:p>
            <a:pPr algn="ctr"/>
            <a:r>
              <a:rPr lang="en-US" noProof="0" dirty="0"/>
              <a:t>[€/MWh]</a:t>
            </a:r>
          </a:p>
        </p:txBody>
      </p:sp>
      <p:pic>
        <p:nvPicPr>
          <p:cNvPr id="5" name="Picture 4">
            <a:extLst>
              <a:ext uri="{FF2B5EF4-FFF2-40B4-BE49-F238E27FC236}">
                <a16:creationId xmlns:a16="http://schemas.microsoft.com/office/drawing/2014/main" id="{533E35D8-5D59-9756-3059-0D1923751403}"/>
              </a:ext>
            </a:extLst>
          </p:cNvPr>
          <p:cNvPicPr>
            <a:picLocks noChangeAspect="1"/>
          </p:cNvPicPr>
          <p:nvPr/>
        </p:nvPicPr>
        <p:blipFill>
          <a:blip r:embed="rId4"/>
          <a:stretch>
            <a:fillRect/>
          </a:stretch>
        </p:blipFill>
        <p:spPr>
          <a:xfrm>
            <a:off x="8439377" y="1592165"/>
            <a:ext cx="2547273" cy="3600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CC5E9D-E489-81D2-CE92-3C05462A96C7}"/>
                  </a:ext>
                </a:extLst>
              </p:cNvPr>
              <p:cNvSpPr txBox="1"/>
              <p:nvPr/>
            </p:nvSpPr>
            <p:spPr>
              <a:xfrm>
                <a:off x="3383883" y="2690894"/>
                <a:ext cx="4640184" cy="923330"/>
              </a:xfrm>
              <a:prstGeom prst="rect">
                <a:avLst/>
              </a:prstGeom>
              <a:noFill/>
            </p:spPr>
            <p:txBody>
              <a:bodyPr wrap="square" rtlCol="0">
                <a:spAutoFit/>
              </a:bodyPr>
              <a:lstStyle/>
              <a:p>
                <a:r>
                  <a:rPr lang="en-US" noProof="0" dirty="0">
                    <a:solidFill>
                      <a:srgbClr val="007A96"/>
                    </a:solidFill>
                  </a:rPr>
                  <a:t>value-of-lost-load (VOLL) </a:t>
                </a:r>
              </a:p>
              <a:p>
                <a:r>
                  <a:rPr lang="en-US" noProof="0" dirty="0">
                    <a:solidFill>
                      <a:srgbClr val="007A96"/>
                    </a:solidFill>
                    <a:sym typeface="Wingdings" panose="05000000000000000000" pitchFamily="2" charset="2"/>
                  </a:rPr>
                  <a:t> </a:t>
                </a:r>
                <a14:m>
                  <m:oMath xmlns:m="http://schemas.openxmlformats.org/officeDocument/2006/math">
                    <m:r>
                      <a:rPr lang="de-CH" b="0" i="1" dirty="0" smtClean="0">
                        <a:solidFill>
                          <a:srgbClr val="007A96"/>
                        </a:solidFill>
                        <a:latin typeface="Cambria Math" panose="02040503050406030204" pitchFamily="18" charset="0"/>
                        <a:ea typeface="Cambria Math" panose="02040503050406030204" pitchFamily="18" charset="0"/>
                      </a:rPr>
                      <m:t>𝑐𝑜𝑛𝑠𝑢𝑚𝑒𝑟</m:t>
                    </m:r>
                    <m:r>
                      <a:rPr lang="de-CH" b="0" i="1" dirty="0" smtClean="0">
                        <a:solidFill>
                          <a:srgbClr val="007A96"/>
                        </a:solidFill>
                        <a:latin typeface="Cambria Math" panose="02040503050406030204" pitchFamily="18" charset="0"/>
                        <a:ea typeface="Cambria Math" panose="02040503050406030204" pitchFamily="18" charset="0"/>
                      </a:rPr>
                      <m:t> </m:t>
                    </m:r>
                    <m:r>
                      <a:rPr lang="de-CH" b="0" i="1" dirty="0" smtClean="0">
                        <a:solidFill>
                          <a:srgbClr val="007A96"/>
                        </a:solidFill>
                        <a:latin typeface="Cambria Math" panose="02040503050406030204" pitchFamily="18" charset="0"/>
                        <a:ea typeface="Cambria Math" panose="02040503050406030204" pitchFamily="18" charset="0"/>
                      </a:rPr>
                      <m:t>𝑓𝑙𝑜𝑤</m:t>
                    </m:r>
                    <m:r>
                      <a:rPr lang="de-CH" b="0" i="1" dirty="0" smtClean="0">
                        <a:solidFill>
                          <a:srgbClr val="007A96"/>
                        </a:solidFill>
                        <a:latin typeface="Cambria Math" panose="02040503050406030204" pitchFamily="18" charset="0"/>
                        <a:ea typeface="Cambria Math" panose="02040503050406030204" pitchFamily="18" charset="0"/>
                      </a:rPr>
                      <m:t>+</m:t>
                    </m:r>
                    <m:r>
                      <a:rPr lang="de-CH" i="1" dirty="0">
                        <a:solidFill>
                          <a:srgbClr val="007A96"/>
                        </a:solidFill>
                        <a:latin typeface="Cambria Math" panose="02040503050406030204" pitchFamily="18" charset="0"/>
                        <a:ea typeface="Cambria Math" panose="02040503050406030204" pitchFamily="18" charset="0"/>
                      </a:rPr>
                      <m:t>𝑠h𝑒𝑑</m:t>
                    </m:r>
                    <m:r>
                      <a:rPr lang="de-CH" i="1" dirty="0">
                        <a:solidFill>
                          <a:srgbClr val="007A96"/>
                        </a:solidFill>
                        <a:latin typeface="Cambria Math" panose="02040503050406030204" pitchFamily="18" charset="0"/>
                        <a:ea typeface="Cambria Math" panose="02040503050406030204" pitchFamily="18" charset="0"/>
                      </a:rPr>
                      <m:t>=</m:t>
                    </m:r>
                    <m:r>
                      <a:rPr lang="de-CH" b="0" i="1" dirty="0" smtClean="0">
                        <a:solidFill>
                          <a:srgbClr val="007A96"/>
                        </a:solidFill>
                        <a:latin typeface="Cambria Math" panose="02040503050406030204" pitchFamily="18" charset="0"/>
                        <a:ea typeface="Cambria Math" panose="02040503050406030204" pitchFamily="18" charset="0"/>
                      </a:rPr>
                      <m:t>𝑑𝑒𝑚𝑎𝑛𝑑</m:t>
                    </m:r>
                  </m:oMath>
                </a14:m>
                <a:r>
                  <a:rPr lang="en-US" dirty="0">
                    <a:solidFill>
                      <a:srgbClr val="007A96"/>
                    </a:solidFill>
                    <a:sym typeface="Wingdings" panose="05000000000000000000" pitchFamily="2" charset="2"/>
                  </a:rPr>
                  <a:t> </a:t>
                </a:r>
              </a:p>
              <a:p>
                <a:pPr marL="285750" indent="-285750">
                  <a:buFont typeface="Wingdings" panose="05000000000000000000" pitchFamily="2" charset="2"/>
                  <a:buChar char="à"/>
                </a:pPr>
                <a:r>
                  <a:rPr lang="en-US" dirty="0">
                    <a:solidFill>
                      <a:srgbClr val="007A96"/>
                    </a:solidFill>
                    <a:sym typeface="Wingdings" panose="05000000000000000000" pitchFamily="2" charset="2"/>
                  </a:rPr>
                  <a:t>objective</a:t>
                </a:r>
                <a:r>
                  <a:rPr lang="en-US" noProof="0" dirty="0">
                    <a:solidFill>
                      <a:srgbClr val="007A96"/>
                    </a:solidFill>
                    <a:sym typeface="Wingdings" panose="05000000000000000000" pitchFamily="2" charset="2"/>
                  </a:rPr>
                  <a:t> function penalty: </a:t>
                </a:r>
                <a14:m>
                  <m:oMath xmlns:m="http://schemas.openxmlformats.org/officeDocument/2006/math">
                    <m:r>
                      <a:rPr lang="de-CH" i="1">
                        <a:solidFill>
                          <a:srgbClr val="007A96"/>
                        </a:solidFill>
                        <a:latin typeface="Cambria Math" panose="02040503050406030204" pitchFamily="18" charset="0"/>
                        <a:sym typeface="Wingdings" panose="05000000000000000000" pitchFamily="2" charset="2"/>
                      </a:rPr>
                      <m:t>−</m:t>
                    </m:r>
                    <m:r>
                      <a:rPr lang="de-CH" i="1">
                        <a:solidFill>
                          <a:srgbClr val="007A96"/>
                        </a:solidFill>
                        <a:latin typeface="Cambria Math" panose="02040503050406030204" pitchFamily="18" charset="0"/>
                        <a:sym typeface="Wingdings" panose="05000000000000000000" pitchFamily="2" charset="2"/>
                      </a:rPr>
                      <m:t>𝑉𝑂𝐿𝐿</m:t>
                    </m:r>
                    <m:r>
                      <a:rPr lang="de-CH" i="1">
                        <a:solidFill>
                          <a:srgbClr val="007A96"/>
                        </a:solidFill>
                        <a:latin typeface="Cambria Math" panose="02040503050406030204" pitchFamily="18" charset="0"/>
                        <a:sym typeface="Wingdings" panose="05000000000000000000" pitchFamily="2" charset="2"/>
                      </a:rPr>
                      <m:t> ∙ </m:t>
                    </m:r>
                    <m:r>
                      <a:rPr lang="de-CH" i="1">
                        <a:solidFill>
                          <a:srgbClr val="007A96"/>
                        </a:solidFill>
                        <a:latin typeface="Cambria Math" panose="02040503050406030204" pitchFamily="18" charset="0"/>
                        <a:ea typeface="Cambria Math" panose="02040503050406030204" pitchFamily="18" charset="0"/>
                        <a:sym typeface="Wingdings" panose="05000000000000000000" pitchFamily="2" charset="2"/>
                      </a:rPr>
                      <m:t>𝑠h𝑒𝑑</m:t>
                    </m:r>
                  </m:oMath>
                </a14:m>
                <a:r>
                  <a:rPr lang="en-US" noProof="0" dirty="0">
                    <a:solidFill>
                      <a:srgbClr val="007A96"/>
                    </a:solidFill>
                  </a:rPr>
                  <a:t> </a:t>
                </a:r>
              </a:p>
            </p:txBody>
          </p:sp>
        </mc:Choice>
        <mc:Fallback xmlns="">
          <p:sp>
            <p:nvSpPr>
              <p:cNvPr id="8" name="TextBox 7">
                <a:extLst>
                  <a:ext uri="{FF2B5EF4-FFF2-40B4-BE49-F238E27FC236}">
                    <a16:creationId xmlns:a16="http://schemas.microsoft.com/office/drawing/2014/main" id="{B9CC5E9D-E489-81D2-CE92-3C05462A96C7}"/>
                  </a:ext>
                </a:extLst>
              </p:cNvPr>
              <p:cNvSpPr txBox="1">
                <a:spLocks noRot="1" noChangeAspect="1" noMove="1" noResize="1" noEditPoints="1" noAdjustHandles="1" noChangeArrowheads="1" noChangeShapeType="1" noTextEdit="1"/>
              </p:cNvSpPr>
              <p:nvPr/>
            </p:nvSpPr>
            <p:spPr>
              <a:xfrm>
                <a:off x="3383883" y="2690894"/>
                <a:ext cx="4640184" cy="923330"/>
              </a:xfrm>
              <a:prstGeom prst="rect">
                <a:avLst/>
              </a:prstGeom>
              <a:blipFill>
                <a:blip r:embed="rId5"/>
                <a:stretch>
                  <a:fillRect l="-1051" t="-3289" b="-9211"/>
                </a:stretch>
              </a:blipFill>
            </p:spPr>
            <p:txBody>
              <a:bodyPr/>
              <a:lstStyle/>
              <a:p>
                <a:r>
                  <a:rPr lang="en-US">
                    <a:noFill/>
                  </a:rPr>
                  <a:t> </a:t>
                </a:r>
              </a:p>
            </p:txBody>
          </p:sp>
        </mc:Fallback>
      </mc:AlternateContent>
    </p:spTree>
    <p:extLst>
      <p:ext uri="{BB962C8B-B14F-4D97-AF65-F5344CB8AC3E}">
        <p14:creationId xmlns:p14="http://schemas.microsoft.com/office/powerpoint/2010/main" val="199337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8221E-9AE7-D852-6C84-1469C90CE10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1CF98FC-7038-49DE-6534-63E1FA0431C4}"/>
              </a:ext>
            </a:extLst>
          </p:cNvPr>
          <p:cNvSpPr>
            <a:spLocks noGrp="1"/>
          </p:cNvSpPr>
          <p:nvPr>
            <p:ph type="title"/>
          </p:nvPr>
        </p:nvSpPr>
        <p:spPr/>
        <p:txBody>
          <a:bodyPr/>
          <a:lstStyle/>
          <a:p>
            <a:r>
              <a:rPr lang="en-US" b="1" dirty="0"/>
              <a:t>Modelling</a:t>
            </a:r>
            <a:r>
              <a:rPr lang="en-US" dirty="0"/>
              <a:t> – Incorporating EnergyScope TD</a:t>
            </a:r>
            <a:endParaRPr lang="en-US" noProof="0" dirty="0"/>
          </a:p>
        </p:txBody>
      </p:sp>
      <p:sp>
        <p:nvSpPr>
          <p:cNvPr id="4" name="Datumsplatzhalter 3">
            <a:extLst>
              <a:ext uri="{FF2B5EF4-FFF2-40B4-BE49-F238E27FC236}">
                <a16:creationId xmlns:a16="http://schemas.microsoft.com/office/drawing/2014/main" id="{239B266A-2EEE-EC87-1A89-03A2AE7A6464}"/>
              </a:ext>
            </a:extLst>
          </p:cNvPr>
          <p:cNvSpPr>
            <a:spLocks noGrp="1"/>
          </p:cNvSpPr>
          <p:nvPr>
            <p:ph type="dt" sz="half" idx="10"/>
          </p:nvPr>
        </p:nvSpPr>
        <p:spPr/>
        <p:txBody>
          <a:bodyPr/>
          <a:lstStyle/>
          <a:p>
            <a:fld id="{B14B96B0-AE7F-4D9B-9995-1ED08FC2CDBB}"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A661C2CA-487C-C060-6AAC-EFE9115EC4CB}"/>
              </a:ext>
            </a:extLst>
          </p:cNvPr>
          <p:cNvSpPr>
            <a:spLocks noGrp="1"/>
          </p:cNvSpPr>
          <p:nvPr>
            <p:ph type="ftr" sz="quarter" idx="11"/>
          </p:nvPr>
        </p:nvSpPr>
        <p:spPr/>
        <p:txBody>
          <a:bodyPr/>
          <a:lstStyle/>
          <a:p>
            <a:r>
              <a:rPr lang="en-US" noProof="0"/>
              <a:t>Konstantin Pielmaier | Semester Project | Multi-Product Supply Chain Optimization for the Energy System</a:t>
            </a:r>
            <a:endParaRPr lang="en-US" noProof="0" dirty="0"/>
          </a:p>
        </p:txBody>
      </p:sp>
      <p:pic>
        <p:nvPicPr>
          <p:cNvPr id="6" name="Picture 5" descr="A map with lines and dots&#10;&#10;AI-generated content may be incorrect.">
            <a:extLst>
              <a:ext uri="{FF2B5EF4-FFF2-40B4-BE49-F238E27FC236}">
                <a16:creationId xmlns:a16="http://schemas.microsoft.com/office/drawing/2014/main" id="{5E6B4433-BE42-7B95-FD8E-ACE5544DA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300" y="1160351"/>
            <a:ext cx="5341925" cy="1870862"/>
          </a:xfrm>
          <a:prstGeom prst="rect">
            <a:avLst/>
          </a:prstGeom>
        </p:spPr>
      </p:pic>
      <p:sp>
        <p:nvSpPr>
          <p:cNvPr id="3" name="Textplatzhalter 4">
            <a:extLst>
              <a:ext uri="{FF2B5EF4-FFF2-40B4-BE49-F238E27FC236}">
                <a16:creationId xmlns:a16="http://schemas.microsoft.com/office/drawing/2014/main" id="{B1514C8A-CE13-F3F0-0C13-3FAD44C574EB}"/>
              </a:ext>
            </a:extLst>
          </p:cNvPr>
          <p:cNvSpPr txBox="1">
            <a:spLocks/>
          </p:cNvSpPr>
          <p:nvPr/>
        </p:nvSpPr>
        <p:spPr>
          <a:xfrm>
            <a:off x="731837" y="6140229"/>
            <a:ext cx="5364164"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dirty="0"/>
              <a:t>[5] P. A. Tominac, W. Zhang, and V. M. Zavala, “Spatio-temporal economic properties of multi-product supply chains,” </a:t>
            </a:r>
            <a:r>
              <a:rPr lang="en-US" sz="800" i="1" dirty="0"/>
              <a:t>Computers &amp; Chemical Engineering</a:t>
            </a:r>
            <a:r>
              <a:rPr lang="en-US" sz="800" dirty="0"/>
              <a:t>, vol. 159, 2022, </a:t>
            </a:r>
            <a:r>
              <a:rPr lang="en-US" sz="800" dirty="0">
                <a:hlinkClick r:id="rId4"/>
              </a:rPr>
              <a:t>https://doi.org/10.1016/j.compchemeng.2022.107666</a:t>
            </a:r>
            <a:endParaRPr lang="en-US" sz="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3072FF6-62B7-2D8E-0F74-54150BCFD8D3}"/>
                  </a:ext>
                </a:extLst>
              </p:cNvPr>
              <p:cNvSpPr txBox="1"/>
              <p:nvPr/>
            </p:nvSpPr>
            <p:spPr>
              <a:xfrm>
                <a:off x="731836" y="3996785"/>
                <a:ext cx="1528752" cy="923330"/>
              </a:xfrm>
              <a:prstGeom prst="rect">
                <a:avLst/>
              </a:prstGeom>
              <a:noFill/>
            </p:spPr>
            <p:txBody>
              <a:bodyPr wrap="square" rtlCol="0">
                <a:spAutoFit/>
              </a:bodyPr>
              <a:lstStyle/>
              <a:p>
                <a:pPr algn="ctr"/>
                <a:r>
                  <a:rPr lang="en-US" b="1" noProof="0" dirty="0"/>
                  <a:t>Space-Time </a:t>
                </a:r>
              </a:p>
              <a:p>
                <a:pPr algn="ctr"/>
                <a:r>
                  <a:rPr lang="en-US" b="1" noProof="0" dirty="0"/>
                  <a:t>Node </a:t>
                </a:r>
              </a:p>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sym typeface="Wingdings" panose="05000000000000000000" pitchFamily="2" charset="2"/>
                        </a:rPr>
                        <m:t>𝑠</m:t>
                      </m:r>
                      <m:r>
                        <a:rPr lang="en-US" i="1" dirty="0">
                          <a:latin typeface="Cambria Math" panose="02040503050406030204" pitchFamily="18" charset="0"/>
                          <a:sym typeface="Wingdings" panose="05000000000000000000" pitchFamily="2" charset="2"/>
                        </a:rPr>
                        <m:t>=(</m:t>
                      </m:r>
                      <m:r>
                        <a:rPr lang="en-US" i="1" dirty="0">
                          <a:latin typeface="Cambria Math" panose="02040503050406030204" pitchFamily="18" charset="0"/>
                          <a:sym typeface="Wingdings" panose="05000000000000000000" pitchFamily="2" charset="2"/>
                        </a:rPr>
                        <m:t>𝑛</m:t>
                      </m:r>
                      <m:r>
                        <a:rPr lang="en-US" i="1" dirty="0">
                          <a:latin typeface="Cambria Math" panose="02040503050406030204" pitchFamily="18" charset="0"/>
                          <a:sym typeface="Wingdings" panose="05000000000000000000" pitchFamily="2" charset="2"/>
                        </a:rPr>
                        <m:t>, </m:t>
                      </m:r>
                      <m:r>
                        <a:rPr lang="en-US" i="1" dirty="0">
                          <a:latin typeface="Cambria Math" panose="02040503050406030204" pitchFamily="18" charset="0"/>
                          <a:sym typeface="Wingdings" panose="05000000000000000000" pitchFamily="2" charset="2"/>
                        </a:rPr>
                        <m:t>h</m:t>
                      </m:r>
                      <m:r>
                        <a:rPr lang="en-US" i="1" dirty="0">
                          <a:latin typeface="Cambria Math" panose="02040503050406030204" pitchFamily="18" charset="0"/>
                          <a:sym typeface="Wingdings" panose="05000000000000000000" pitchFamily="2" charset="2"/>
                        </a:rPr>
                        <m:t>, </m:t>
                      </m:r>
                      <m:r>
                        <a:rPr lang="en-US" i="1" dirty="0">
                          <a:latin typeface="Cambria Math" panose="02040503050406030204" pitchFamily="18" charset="0"/>
                          <a:sym typeface="Wingdings" panose="05000000000000000000" pitchFamily="2" charset="2"/>
                        </a:rPr>
                        <m:t>𝑡𝑑</m:t>
                      </m:r>
                      <m:r>
                        <a:rPr lang="en-US" i="1" dirty="0">
                          <a:latin typeface="Cambria Math" panose="02040503050406030204" pitchFamily="18" charset="0"/>
                          <a:sym typeface="Wingdings" panose="05000000000000000000" pitchFamily="2" charset="2"/>
                        </a:rPr>
                        <m:t>)</m:t>
                      </m:r>
                    </m:oMath>
                  </m:oMathPara>
                </a14:m>
                <a:endParaRPr lang="en-US" dirty="0"/>
              </a:p>
            </p:txBody>
          </p:sp>
        </mc:Choice>
        <mc:Fallback xmlns="">
          <p:sp>
            <p:nvSpPr>
              <p:cNvPr id="15" name="TextBox 14">
                <a:extLst>
                  <a:ext uri="{FF2B5EF4-FFF2-40B4-BE49-F238E27FC236}">
                    <a16:creationId xmlns:a16="http://schemas.microsoft.com/office/drawing/2014/main" id="{53072FF6-62B7-2D8E-0F74-54150BCFD8D3}"/>
                  </a:ext>
                </a:extLst>
              </p:cNvPr>
              <p:cNvSpPr txBox="1">
                <a:spLocks noRot="1" noChangeAspect="1" noMove="1" noResize="1" noEditPoints="1" noAdjustHandles="1" noChangeArrowheads="1" noChangeShapeType="1" noTextEdit="1"/>
              </p:cNvSpPr>
              <p:nvPr/>
            </p:nvSpPr>
            <p:spPr>
              <a:xfrm>
                <a:off x="731836" y="3996785"/>
                <a:ext cx="1528752" cy="923330"/>
              </a:xfrm>
              <a:prstGeom prst="rect">
                <a:avLst/>
              </a:prstGeom>
              <a:blipFill>
                <a:blip r:embed="rId5"/>
                <a:stretch>
                  <a:fillRect l="-1594" t="-3974" r="-4781" b="-529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282005E-4FBA-D466-E505-318F00CE5439}"/>
              </a:ext>
            </a:extLst>
          </p:cNvPr>
          <p:cNvSpPr txBox="1"/>
          <p:nvPr/>
        </p:nvSpPr>
        <p:spPr>
          <a:xfrm>
            <a:off x="699777" y="1772616"/>
            <a:ext cx="1659430" cy="646331"/>
          </a:xfrm>
          <a:prstGeom prst="rect">
            <a:avLst/>
          </a:prstGeom>
          <a:noFill/>
        </p:spPr>
        <p:txBody>
          <a:bodyPr wrap="none" rtlCol="0">
            <a:spAutoFit/>
          </a:bodyPr>
          <a:lstStyle/>
          <a:p>
            <a:pPr algn="ctr"/>
            <a:r>
              <a:rPr lang="en-US" b="1" dirty="0"/>
              <a:t>Dynamic</a:t>
            </a:r>
            <a:endParaRPr lang="en-US" b="1" noProof="0" dirty="0"/>
          </a:p>
          <a:p>
            <a:pPr algn="ctr"/>
            <a:r>
              <a:rPr lang="en-US" b="1" noProof="0" dirty="0"/>
              <a:t>Supply Chain</a:t>
            </a:r>
          </a:p>
        </p:txBody>
      </p:sp>
      <p:sp>
        <p:nvSpPr>
          <p:cNvPr id="18" name="Slide Number Placeholder 17">
            <a:extLst>
              <a:ext uri="{FF2B5EF4-FFF2-40B4-BE49-F238E27FC236}">
                <a16:creationId xmlns:a16="http://schemas.microsoft.com/office/drawing/2014/main" id="{E945F653-A4DE-A0CF-CD37-FC5E37D89AA9}"/>
              </a:ext>
            </a:extLst>
          </p:cNvPr>
          <p:cNvSpPr>
            <a:spLocks noGrp="1"/>
          </p:cNvSpPr>
          <p:nvPr>
            <p:ph type="sldNum" sz="quarter" idx="12"/>
          </p:nvPr>
        </p:nvSpPr>
        <p:spPr/>
        <p:txBody>
          <a:bodyPr/>
          <a:lstStyle/>
          <a:p>
            <a:fld id="{5ACA52AF-F19D-405C-AD5F-7D94B96A5CC3}" type="slidenum">
              <a:rPr lang="de-CH" noProof="0" smtClean="0"/>
              <a:t>19</a:t>
            </a:fld>
            <a:endParaRPr lang="de-CH" noProof="0"/>
          </a:p>
        </p:txBody>
      </p:sp>
      <p:pic>
        <p:nvPicPr>
          <p:cNvPr id="19" name="Graphic 18" descr="Battery charging with solid fill">
            <a:extLst>
              <a:ext uri="{FF2B5EF4-FFF2-40B4-BE49-F238E27FC236}">
                <a16:creationId xmlns:a16="http://schemas.microsoft.com/office/drawing/2014/main" id="{540991B1-95AC-6653-83E2-3F81BF94AF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51868" y="1638581"/>
            <a:ext cx="914400" cy="914400"/>
          </a:xfrm>
          <a:prstGeom prst="rect">
            <a:avLst/>
          </a:prstGeom>
        </p:spPr>
      </p:pic>
      <p:sp>
        <p:nvSpPr>
          <p:cNvPr id="21" name="TextBox 20">
            <a:extLst>
              <a:ext uri="{FF2B5EF4-FFF2-40B4-BE49-F238E27FC236}">
                <a16:creationId xmlns:a16="http://schemas.microsoft.com/office/drawing/2014/main" id="{A6F26D14-13CE-FF24-91FC-68BE2AC787F4}"/>
              </a:ext>
            </a:extLst>
          </p:cNvPr>
          <p:cNvSpPr txBox="1"/>
          <p:nvPr/>
        </p:nvSpPr>
        <p:spPr>
          <a:xfrm>
            <a:off x="8224781" y="1582340"/>
            <a:ext cx="2554911" cy="3693319"/>
          </a:xfrm>
          <a:prstGeom prst="rect">
            <a:avLst/>
          </a:prstGeom>
          <a:noFill/>
        </p:spPr>
        <p:txBody>
          <a:bodyPr wrap="square" rtlCol="0">
            <a:spAutoFit/>
          </a:bodyPr>
          <a:lstStyle/>
          <a:p>
            <a:r>
              <a:rPr lang="en-US" b="1" dirty="0"/>
              <a:t>Time Series</a:t>
            </a:r>
            <a:endParaRPr lang="en-US" b="1" dirty="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capacity factor</a:t>
            </a:r>
          </a:p>
          <a:p>
            <a:pPr marL="285750" indent="-285750">
              <a:buFont typeface="Arial" panose="020B0604020202020204" pitchFamily="34" charset="0"/>
              <a:buChar char="•"/>
            </a:pPr>
            <a:r>
              <a:rPr lang="en-US" dirty="0">
                <a:sym typeface="Wingdings" panose="05000000000000000000" pitchFamily="2" charset="2"/>
              </a:rPr>
              <a:t>demand</a:t>
            </a:r>
          </a:p>
          <a:p>
            <a:endParaRPr lang="en-US" b="1" dirty="0"/>
          </a:p>
          <a:p>
            <a:endParaRPr lang="en-US" b="1" dirty="0"/>
          </a:p>
          <a:p>
            <a:r>
              <a:rPr lang="en-US" b="1" dirty="0"/>
              <a:t>Storage</a:t>
            </a:r>
            <a:endParaRPr lang="en-US" dirty="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new stakeholder:</a:t>
            </a:r>
          </a:p>
          <a:p>
            <a:r>
              <a:rPr lang="en-US" dirty="0">
                <a:sym typeface="Wingdings" panose="05000000000000000000" pitchFamily="2" charset="2"/>
              </a:rPr>
              <a:t> temporal transporter</a:t>
            </a:r>
          </a:p>
          <a:p>
            <a:endParaRPr lang="en-US" b="1" dirty="0"/>
          </a:p>
          <a:p>
            <a:endParaRPr lang="en-US" b="1" dirty="0"/>
          </a:p>
          <a:p>
            <a:r>
              <a:rPr lang="en-US" b="1" dirty="0"/>
              <a:t>EnergyScope TD</a:t>
            </a:r>
            <a:endParaRPr lang="en-US" dirty="0"/>
          </a:p>
          <a:p>
            <a:pPr marL="285750" indent="-285750">
              <a:buFont typeface="Arial" panose="020B0604020202020204" pitchFamily="34" charset="0"/>
              <a:buChar char="•"/>
            </a:pPr>
            <a:r>
              <a:rPr lang="en-US" dirty="0"/>
              <a:t>hours h </a:t>
            </a:r>
          </a:p>
          <a:p>
            <a:pPr marL="285750" indent="-285750">
              <a:buFont typeface="Arial" panose="020B0604020202020204" pitchFamily="34" charset="0"/>
              <a:buChar char="•"/>
            </a:pPr>
            <a:r>
              <a:rPr lang="en-US" dirty="0"/>
              <a:t>typical days td</a:t>
            </a:r>
          </a:p>
        </p:txBody>
      </p:sp>
      <p:pic>
        <p:nvPicPr>
          <p:cNvPr id="27" name="Graphic 26" descr="Windy with solid fill">
            <a:extLst>
              <a:ext uri="{FF2B5EF4-FFF2-40B4-BE49-F238E27FC236}">
                <a16:creationId xmlns:a16="http://schemas.microsoft.com/office/drawing/2014/main" id="{E1E84169-F576-6470-D554-E28595714A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50267" y="1599621"/>
            <a:ext cx="914400" cy="914400"/>
          </a:xfrm>
          <a:prstGeom prst="rect">
            <a:avLst/>
          </a:prstGeom>
        </p:spPr>
      </p:pic>
      <p:pic>
        <p:nvPicPr>
          <p:cNvPr id="28" name="Picture 27" descr="A diagram of energy consumption&#10;&#10;AI-generated content may be incorrect.">
            <a:extLst>
              <a:ext uri="{FF2B5EF4-FFF2-40B4-BE49-F238E27FC236}">
                <a16:creationId xmlns:a16="http://schemas.microsoft.com/office/drawing/2014/main" id="{7FACB359-836B-8E6B-FF28-F7CDFE6CE2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45970" y="4339493"/>
            <a:ext cx="905806" cy="900000"/>
          </a:xfrm>
          <a:prstGeom prst="rect">
            <a:avLst/>
          </a:prstGeom>
        </p:spPr>
      </p:pic>
      <p:pic>
        <p:nvPicPr>
          <p:cNvPr id="30" name="Graphic 29" descr="Battery charging with solid fill">
            <a:extLst>
              <a:ext uri="{FF2B5EF4-FFF2-40B4-BE49-F238E27FC236}">
                <a16:creationId xmlns:a16="http://schemas.microsoft.com/office/drawing/2014/main" id="{2B21EC53-362A-F4ED-DB11-7B344738A9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50267" y="2971799"/>
            <a:ext cx="914400" cy="914400"/>
          </a:xfrm>
          <a:prstGeom prst="rect">
            <a:avLst/>
          </a:prstGeom>
        </p:spPr>
      </p:pic>
      <p:pic>
        <p:nvPicPr>
          <p:cNvPr id="31" name="Graphic 30" descr="Battery charging with solid fill">
            <a:extLst>
              <a:ext uri="{FF2B5EF4-FFF2-40B4-BE49-F238E27FC236}">
                <a16:creationId xmlns:a16="http://schemas.microsoft.com/office/drawing/2014/main" id="{B289B92E-BA2D-694B-B6A1-71E1813BED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6674" y="1622321"/>
            <a:ext cx="914400" cy="914400"/>
          </a:xfrm>
          <a:prstGeom prst="rect">
            <a:avLst/>
          </a:prstGeom>
        </p:spPr>
      </p:pic>
      <p:pic>
        <p:nvPicPr>
          <p:cNvPr id="8" name="Picture 7" descr="A diagram of a diagram of a company&#10;&#10;AI-generated content may be incorrect.">
            <a:extLst>
              <a:ext uri="{FF2B5EF4-FFF2-40B4-BE49-F238E27FC236}">
                <a16:creationId xmlns:a16="http://schemas.microsoft.com/office/drawing/2014/main" id="{15805BC3-8CE4-346F-EACF-EE78E2805A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14362" y="3193090"/>
            <a:ext cx="5444926" cy="2880000"/>
          </a:xfrm>
          <a:prstGeom prst="rect">
            <a:avLst/>
          </a:prstGeom>
        </p:spPr>
      </p:pic>
      <p:sp>
        <p:nvSpPr>
          <p:cNvPr id="9" name="Rectangle 8">
            <a:extLst>
              <a:ext uri="{FF2B5EF4-FFF2-40B4-BE49-F238E27FC236}">
                <a16:creationId xmlns:a16="http://schemas.microsoft.com/office/drawing/2014/main" id="{1036B437-363E-B2C7-34E2-81E8EBA401E9}"/>
              </a:ext>
            </a:extLst>
          </p:cNvPr>
          <p:cNvSpPr/>
          <p:nvPr/>
        </p:nvSpPr>
        <p:spPr>
          <a:xfrm>
            <a:off x="4029531" y="3760963"/>
            <a:ext cx="202407" cy="113281"/>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0" name="Rectangle 9">
            <a:extLst>
              <a:ext uri="{FF2B5EF4-FFF2-40B4-BE49-F238E27FC236}">
                <a16:creationId xmlns:a16="http://schemas.microsoft.com/office/drawing/2014/main" id="{DB984527-E45E-48A6-DFB1-E2DEABB1F491}"/>
              </a:ext>
            </a:extLst>
          </p:cNvPr>
          <p:cNvSpPr/>
          <p:nvPr/>
        </p:nvSpPr>
        <p:spPr>
          <a:xfrm>
            <a:off x="2803643" y="4791475"/>
            <a:ext cx="199569" cy="102407"/>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867785E-0EB4-32EE-A0F5-DBF24133234A}"/>
              </a:ext>
            </a:extLst>
          </p:cNvPr>
          <p:cNvSpPr/>
          <p:nvPr/>
        </p:nvSpPr>
        <p:spPr>
          <a:xfrm>
            <a:off x="3881893" y="5761962"/>
            <a:ext cx="202406" cy="102407"/>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32B121F-3B99-A271-26FC-EBD9C9BB06A2}"/>
              </a:ext>
            </a:extLst>
          </p:cNvPr>
          <p:cNvSpPr/>
          <p:nvPr/>
        </p:nvSpPr>
        <p:spPr>
          <a:xfrm>
            <a:off x="6323925" y="3760963"/>
            <a:ext cx="202407" cy="96250"/>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B59671-2AD8-6E5D-5D0C-89E761DE8274}"/>
              </a:ext>
            </a:extLst>
          </p:cNvPr>
          <p:cNvSpPr/>
          <p:nvPr/>
        </p:nvSpPr>
        <p:spPr>
          <a:xfrm>
            <a:off x="6323926" y="5777370"/>
            <a:ext cx="202406" cy="102407"/>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9D9C3A8-9658-E1E7-66ED-108CE01B4DB8}"/>
              </a:ext>
            </a:extLst>
          </p:cNvPr>
          <p:cNvSpPr/>
          <p:nvPr/>
        </p:nvSpPr>
        <p:spPr>
          <a:xfrm>
            <a:off x="5084426" y="4451301"/>
            <a:ext cx="219074" cy="130175"/>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3352A6B-F80E-997B-3F50-C64BA8CBFF8B}"/>
              </a:ext>
            </a:extLst>
          </p:cNvPr>
          <p:cNvSpPr/>
          <p:nvPr/>
        </p:nvSpPr>
        <p:spPr>
          <a:xfrm>
            <a:off x="4739541" y="5358450"/>
            <a:ext cx="927833" cy="277969"/>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3418588-50BB-AF13-1912-1A49F019DB8B}"/>
              </a:ext>
            </a:extLst>
          </p:cNvPr>
          <p:cNvSpPr/>
          <p:nvPr/>
        </p:nvSpPr>
        <p:spPr>
          <a:xfrm>
            <a:off x="7283570" y="4789493"/>
            <a:ext cx="202406" cy="102407"/>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05427BA5-500D-0D33-6950-3C3EFD5B7148}"/>
              </a:ext>
            </a:extLst>
          </p:cNvPr>
          <p:cNvCxnSpPr>
            <a:cxnSpLocks/>
          </p:cNvCxnSpPr>
          <p:nvPr/>
        </p:nvCxnSpPr>
        <p:spPr>
          <a:xfrm>
            <a:off x="4300456" y="1160351"/>
            <a:ext cx="0" cy="180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FA3A95F-5D7D-013D-4E59-3C0E27CD52C1}"/>
              </a:ext>
            </a:extLst>
          </p:cNvPr>
          <p:cNvCxnSpPr>
            <a:cxnSpLocks/>
          </p:cNvCxnSpPr>
          <p:nvPr/>
        </p:nvCxnSpPr>
        <p:spPr>
          <a:xfrm>
            <a:off x="6193874" y="1160351"/>
            <a:ext cx="0" cy="180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Graphic 22" descr="Electric Tower with solid fill">
            <a:extLst>
              <a:ext uri="{FF2B5EF4-FFF2-40B4-BE49-F238E27FC236}">
                <a16:creationId xmlns:a16="http://schemas.microsoft.com/office/drawing/2014/main" id="{45DD64DE-42A8-C047-8D8C-C0AE0A9AFD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93748" y="1735781"/>
            <a:ext cx="720000" cy="720000"/>
          </a:xfrm>
          <a:prstGeom prst="rect">
            <a:avLst/>
          </a:prstGeom>
        </p:spPr>
      </p:pic>
      <p:pic>
        <p:nvPicPr>
          <p:cNvPr id="24" name="Graphic 23" descr="Electric Tower with solid fill">
            <a:extLst>
              <a:ext uri="{FF2B5EF4-FFF2-40B4-BE49-F238E27FC236}">
                <a16:creationId xmlns:a16="http://schemas.microsoft.com/office/drawing/2014/main" id="{A29307EF-747C-F9E8-8A49-6E973FEA05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82397" y="1706075"/>
            <a:ext cx="720000" cy="720000"/>
          </a:xfrm>
          <a:prstGeom prst="rect">
            <a:avLst/>
          </a:prstGeom>
        </p:spPr>
      </p:pic>
      <p:pic>
        <p:nvPicPr>
          <p:cNvPr id="25" name="Graphic 24" descr="Electric Tower with solid fill">
            <a:extLst>
              <a:ext uri="{FF2B5EF4-FFF2-40B4-BE49-F238E27FC236}">
                <a16:creationId xmlns:a16="http://schemas.microsoft.com/office/drawing/2014/main" id="{300E9A1F-0C21-5CEA-6178-7D6E7775CB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85351" y="1719521"/>
            <a:ext cx="720000" cy="720000"/>
          </a:xfrm>
          <a:prstGeom prst="rect">
            <a:avLst/>
          </a:prstGeom>
        </p:spPr>
      </p:pic>
    </p:spTree>
    <p:extLst>
      <p:ext uri="{BB962C8B-B14F-4D97-AF65-F5344CB8AC3E}">
        <p14:creationId xmlns:p14="http://schemas.microsoft.com/office/powerpoint/2010/main" val="314701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animBg="1"/>
      <p:bldP spid="16" grpId="0" animBg="1"/>
      <p:bldP spid="20"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D5024-E54B-0FC1-FDB0-EA233F8B7BB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BF5C5AF-AC56-12CE-7641-2A6194914EAB}"/>
              </a:ext>
            </a:extLst>
          </p:cNvPr>
          <p:cNvSpPr>
            <a:spLocks noGrp="1"/>
          </p:cNvSpPr>
          <p:nvPr>
            <p:ph type="title"/>
          </p:nvPr>
        </p:nvSpPr>
        <p:spPr/>
        <p:txBody>
          <a:bodyPr/>
          <a:lstStyle/>
          <a:p>
            <a:r>
              <a:rPr lang="en-US" b="1" noProof="0" dirty="0"/>
              <a:t>Motivation</a:t>
            </a:r>
            <a:r>
              <a:rPr lang="en-US" noProof="0" dirty="0"/>
              <a:t> – Overcoming the central planner approach</a:t>
            </a:r>
          </a:p>
        </p:txBody>
      </p:sp>
      <p:sp>
        <p:nvSpPr>
          <p:cNvPr id="4" name="Datumsplatzhalter 3">
            <a:extLst>
              <a:ext uri="{FF2B5EF4-FFF2-40B4-BE49-F238E27FC236}">
                <a16:creationId xmlns:a16="http://schemas.microsoft.com/office/drawing/2014/main" id="{1220D2CF-F08B-CC6F-AB95-27FAA7F248E3}"/>
              </a:ext>
            </a:extLst>
          </p:cNvPr>
          <p:cNvSpPr>
            <a:spLocks noGrp="1"/>
          </p:cNvSpPr>
          <p:nvPr>
            <p:ph type="dt" sz="half" idx="10"/>
          </p:nvPr>
        </p:nvSpPr>
        <p:spPr/>
        <p:txBody>
          <a:bodyPr/>
          <a:lstStyle/>
          <a:p>
            <a:fld id="{FDF696DE-11F4-4812-89E8-5AB8FA036BB7}"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684C5042-EB3A-9AE7-B138-89F1DF9E40EC}"/>
              </a:ext>
            </a:extLst>
          </p:cNvPr>
          <p:cNvSpPr>
            <a:spLocks noGrp="1"/>
          </p:cNvSpPr>
          <p:nvPr>
            <p:ph type="ftr" sz="quarter" idx="11"/>
          </p:nvPr>
        </p:nvSpPr>
        <p:spPr/>
        <p:txBody>
          <a:bodyPr/>
          <a:lstStyle/>
          <a:p>
            <a:r>
              <a:rPr lang="en-US" noProof="0"/>
              <a:t>Konstantin Pielmaier | Semester Project | Multi-Product Supply Chain Optimization for the Energy System</a:t>
            </a:r>
            <a:endParaRPr lang="en-US" noProof="0" dirty="0"/>
          </a:p>
        </p:txBody>
      </p:sp>
      <p:sp>
        <p:nvSpPr>
          <p:cNvPr id="5" name="Textplatzhalter 4">
            <a:extLst>
              <a:ext uri="{FF2B5EF4-FFF2-40B4-BE49-F238E27FC236}">
                <a16:creationId xmlns:a16="http://schemas.microsoft.com/office/drawing/2014/main" id="{4A85CDE2-8388-D95D-BD1B-2E2F784BF645}"/>
              </a:ext>
            </a:extLst>
          </p:cNvPr>
          <p:cNvSpPr txBox="1">
            <a:spLocks/>
          </p:cNvSpPr>
          <p:nvPr/>
        </p:nvSpPr>
        <p:spPr>
          <a:xfrm>
            <a:off x="731837" y="6140229"/>
            <a:ext cx="5364164"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dirty="0"/>
              <a:t>[1] Yang Shu et al., “Overcoming the central planner approach – Bilevel optimization of the European energy transition,” </a:t>
            </a:r>
            <a:r>
              <a:rPr lang="en-US" sz="800" i="1" dirty="0" err="1"/>
              <a:t>iScience</a:t>
            </a:r>
            <a:r>
              <a:rPr lang="en-US" sz="800" dirty="0"/>
              <a:t>, vol. 27, no. 7, 2024, </a:t>
            </a:r>
            <a:r>
              <a:rPr lang="en-US" sz="800" dirty="0">
                <a:hlinkClick r:id="rId3"/>
              </a:rPr>
              <a:t>https://doi.org/10.1016/j.isci.2024.110168</a:t>
            </a:r>
            <a:endParaRPr lang="en-US" sz="800" dirty="0"/>
          </a:p>
        </p:txBody>
      </p:sp>
      <p:sp>
        <p:nvSpPr>
          <p:cNvPr id="3" name="Slide Number Placeholder 2">
            <a:extLst>
              <a:ext uri="{FF2B5EF4-FFF2-40B4-BE49-F238E27FC236}">
                <a16:creationId xmlns:a16="http://schemas.microsoft.com/office/drawing/2014/main" id="{4F337FD3-5FED-CE5E-8BA0-EB86C158D940}"/>
              </a:ext>
            </a:extLst>
          </p:cNvPr>
          <p:cNvSpPr>
            <a:spLocks noGrp="1"/>
          </p:cNvSpPr>
          <p:nvPr>
            <p:ph type="sldNum" sz="quarter" idx="12"/>
          </p:nvPr>
        </p:nvSpPr>
        <p:spPr/>
        <p:txBody>
          <a:bodyPr/>
          <a:lstStyle/>
          <a:p>
            <a:fld id="{5ACA52AF-F19D-405C-AD5F-7D94B96A5CC3}" type="slidenum">
              <a:rPr lang="de-CH" noProof="0" smtClean="0"/>
              <a:t>2</a:t>
            </a:fld>
            <a:endParaRPr lang="de-CH" noProof="0"/>
          </a:p>
        </p:txBody>
      </p:sp>
      <p:sp>
        <p:nvSpPr>
          <p:cNvPr id="10" name="TextBox 9">
            <a:extLst>
              <a:ext uri="{FF2B5EF4-FFF2-40B4-BE49-F238E27FC236}">
                <a16:creationId xmlns:a16="http://schemas.microsoft.com/office/drawing/2014/main" id="{207F3BF7-907B-7E51-BCD2-B7DD7A57B068}"/>
              </a:ext>
            </a:extLst>
          </p:cNvPr>
          <p:cNvSpPr txBox="1"/>
          <p:nvPr/>
        </p:nvSpPr>
        <p:spPr>
          <a:xfrm>
            <a:off x="6258083" y="3105833"/>
            <a:ext cx="4275805" cy="646331"/>
          </a:xfrm>
          <a:prstGeom prst="rect">
            <a:avLst/>
          </a:prstGeom>
          <a:noFill/>
        </p:spPr>
        <p:txBody>
          <a:bodyPr wrap="square" rtlCol="0">
            <a:spAutoFit/>
          </a:bodyPr>
          <a:lstStyle/>
          <a:p>
            <a:r>
              <a:rPr lang="en-US" noProof="0" dirty="0"/>
              <a:t>minimize</a:t>
            </a:r>
            <a:r>
              <a:rPr lang="en-US" b="1" noProof="0" dirty="0"/>
              <a:t> total system cost</a:t>
            </a:r>
          </a:p>
          <a:p>
            <a:r>
              <a:rPr lang="en-US" dirty="0"/>
              <a:t>subject to</a:t>
            </a:r>
            <a:r>
              <a:rPr lang="en-US" noProof="0" dirty="0"/>
              <a:t> supply = </a:t>
            </a:r>
            <a:r>
              <a:rPr lang="en-US" b="1" noProof="0" dirty="0"/>
              <a:t>fixed demand</a:t>
            </a:r>
          </a:p>
        </p:txBody>
      </p:sp>
      <p:pic>
        <p:nvPicPr>
          <p:cNvPr id="32" name="Picture 31" descr="A map of europe with different colored circles&#10;&#10;AI-generated content may be incorrect.">
            <a:extLst>
              <a:ext uri="{FF2B5EF4-FFF2-40B4-BE49-F238E27FC236}">
                <a16:creationId xmlns:a16="http://schemas.microsoft.com/office/drawing/2014/main" id="{89514B00-C187-DC2B-8483-4D4EBF997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3919" y="908999"/>
            <a:ext cx="2520000" cy="5040000"/>
          </a:xfrm>
          <a:prstGeom prst="rect">
            <a:avLst/>
          </a:prstGeom>
        </p:spPr>
      </p:pic>
    </p:spTree>
    <p:extLst>
      <p:ext uri="{BB962C8B-B14F-4D97-AF65-F5344CB8AC3E}">
        <p14:creationId xmlns:p14="http://schemas.microsoft.com/office/powerpoint/2010/main" val="44160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08327-7FA5-C8D1-2F63-2F0D7BC8CC6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05719F4-B1EE-77A9-7404-2B95765CCC35}"/>
              </a:ext>
            </a:extLst>
          </p:cNvPr>
          <p:cNvSpPr>
            <a:spLocks noGrp="1"/>
          </p:cNvSpPr>
          <p:nvPr>
            <p:ph type="title"/>
          </p:nvPr>
        </p:nvSpPr>
        <p:spPr/>
        <p:txBody>
          <a:bodyPr/>
          <a:lstStyle/>
          <a:p>
            <a:r>
              <a:rPr lang="en-US" b="1" noProof="0" dirty="0"/>
              <a:t>Framework</a:t>
            </a:r>
            <a:r>
              <a:rPr lang="en-US" noProof="0" dirty="0"/>
              <a:t> – Spatio-temporal</a:t>
            </a:r>
          </a:p>
        </p:txBody>
      </p:sp>
      <p:sp>
        <p:nvSpPr>
          <p:cNvPr id="4" name="Datumsplatzhalter 3">
            <a:extLst>
              <a:ext uri="{FF2B5EF4-FFF2-40B4-BE49-F238E27FC236}">
                <a16:creationId xmlns:a16="http://schemas.microsoft.com/office/drawing/2014/main" id="{67097F64-5F6F-DA90-8BB5-32CAF06EB20E}"/>
              </a:ext>
            </a:extLst>
          </p:cNvPr>
          <p:cNvSpPr>
            <a:spLocks noGrp="1"/>
          </p:cNvSpPr>
          <p:nvPr>
            <p:ph type="dt" sz="half" idx="10"/>
          </p:nvPr>
        </p:nvSpPr>
        <p:spPr/>
        <p:txBody>
          <a:bodyPr/>
          <a:lstStyle/>
          <a:p>
            <a:fld id="{62501678-C1D3-4597-80E3-0405CC58E7FB}"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131DB30A-489A-63EE-F74A-A4A01E762FC4}"/>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pic>
        <p:nvPicPr>
          <p:cNvPr id="5" name="Picture 4" descr="A diagram of mathematical equations&#10;&#10;AI-generated content may be incorrect.">
            <a:extLst>
              <a:ext uri="{FF2B5EF4-FFF2-40B4-BE49-F238E27FC236}">
                <a16:creationId xmlns:a16="http://schemas.microsoft.com/office/drawing/2014/main" id="{99B4E108-9787-BE7A-08A9-8F9B8B82B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37" y="1030660"/>
            <a:ext cx="8082287" cy="5040000"/>
          </a:xfrm>
          <a:prstGeom prst="rect">
            <a:avLst/>
          </a:prstGeom>
        </p:spPr>
      </p:pic>
      <p:sp>
        <p:nvSpPr>
          <p:cNvPr id="3" name="Rectangle 2">
            <a:extLst>
              <a:ext uri="{FF2B5EF4-FFF2-40B4-BE49-F238E27FC236}">
                <a16:creationId xmlns:a16="http://schemas.microsoft.com/office/drawing/2014/main" id="{3912B682-ED9A-54E5-9F6D-1C0AA1DA32EF}"/>
              </a:ext>
            </a:extLst>
          </p:cNvPr>
          <p:cNvSpPr/>
          <p:nvPr/>
        </p:nvSpPr>
        <p:spPr>
          <a:xfrm>
            <a:off x="1362125" y="2676174"/>
            <a:ext cx="2300514" cy="232229"/>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platzhalter 4">
            <a:extLst>
              <a:ext uri="{FF2B5EF4-FFF2-40B4-BE49-F238E27FC236}">
                <a16:creationId xmlns:a16="http://schemas.microsoft.com/office/drawing/2014/main" id="{F7994B6C-1AFB-A2AC-A299-E9B68E603E38}"/>
              </a:ext>
            </a:extLst>
          </p:cNvPr>
          <p:cNvSpPr txBox="1">
            <a:spLocks/>
          </p:cNvSpPr>
          <p:nvPr/>
        </p:nvSpPr>
        <p:spPr>
          <a:xfrm>
            <a:off x="731837" y="6140229"/>
            <a:ext cx="5364164"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dirty="0"/>
              <a:t>[5] P. A. Tominac, W. Zhang, and V. M. Zavala, “Spatio-temporal economic properties of multi-product supply chains,” </a:t>
            </a:r>
            <a:r>
              <a:rPr lang="en-US" sz="800" i="1" dirty="0"/>
              <a:t>Computers &amp; Chemical Engineering</a:t>
            </a:r>
            <a:r>
              <a:rPr lang="en-US" sz="800" dirty="0"/>
              <a:t>, vol. 159, 2022, </a:t>
            </a:r>
            <a:r>
              <a:rPr lang="en-US" sz="800" dirty="0">
                <a:hlinkClick r:id="rId4"/>
              </a:rPr>
              <a:t>https://doi.org/10.1016/j.compchemeng.2022.107666</a:t>
            </a:r>
            <a:endParaRPr lang="en-US" sz="800" dirty="0"/>
          </a:p>
        </p:txBody>
      </p:sp>
      <p:sp>
        <p:nvSpPr>
          <p:cNvPr id="9" name="Rectangle 8">
            <a:extLst>
              <a:ext uri="{FF2B5EF4-FFF2-40B4-BE49-F238E27FC236}">
                <a16:creationId xmlns:a16="http://schemas.microsoft.com/office/drawing/2014/main" id="{199074A4-823D-14DD-E32E-B3ADF086BD43}"/>
              </a:ext>
            </a:extLst>
          </p:cNvPr>
          <p:cNvSpPr/>
          <p:nvPr/>
        </p:nvSpPr>
        <p:spPr>
          <a:xfrm>
            <a:off x="1460323" y="1945100"/>
            <a:ext cx="294658" cy="108001"/>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1E917325-5DD1-D313-89DA-23812FF2BAEA}"/>
              </a:ext>
            </a:extLst>
          </p:cNvPr>
          <p:cNvSpPr>
            <a:spLocks noGrp="1"/>
          </p:cNvSpPr>
          <p:nvPr>
            <p:ph type="sldNum" sz="quarter" idx="12"/>
          </p:nvPr>
        </p:nvSpPr>
        <p:spPr/>
        <p:txBody>
          <a:bodyPr/>
          <a:lstStyle/>
          <a:p>
            <a:fld id="{5ACA52AF-F19D-405C-AD5F-7D94B96A5CC3}" type="slidenum">
              <a:rPr lang="de-CH" noProof="0" smtClean="0"/>
              <a:t>20</a:t>
            </a:fld>
            <a:endParaRPr lang="de-CH" noProof="0"/>
          </a:p>
        </p:txBody>
      </p:sp>
      <p:sp>
        <p:nvSpPr>
          <p:cNvPr id="16" name="Rectangle 15">
            <a:extLst>
              <a:ext uri="{FF2B5EF4-FFF2-40B4-BE49-F238E27FC236}">
                <a16:creationId xmlns:a16="http://schemas.microsoft.com/office/drawing/2014/main" id="{9C2AEC24-5787-F9A3-3172-71DECA5DA9E3}"/>
              </a:ext>
            </a:extLst>
          </p:cNvPr>
          <p:cNvSpPr/>
          <p:nvPr/>
        </p:nvSpPr>
        <p:spPr>
          <a:xfrm>
            <a:off x="9393692" y="2709000"/>
            <a:ext cx="2160000" cy="1440000"/>
          </a:xfrm>
          <a:prstGeom prst="rect">
            <a:avLst/>
          </a:prstGeom>
          <a:noFill/>
          <a:ln w="76200">
            <a:solidFill>
              <a:srgbClr val="007A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noProof="0" dirty="0">
                <a:solidFill>
                  <a:schemeClr val="tx1"/>
                </a:solidFill>
              </a:rPr>
              <a:t>SI </a:t>
            </a:r>
            <a:r>
              <a:rPr lang="en-US" sz="2800" b="1" dirty="0">
                <a:solidFill>
                  <a:schemeClr val="tx1"/>
                </a:solidFill>
              </a:rPr>
              <a:t>example </a:t>
            </a:r>
            <a:r>
              <a:rPr lang="en-US" sz="2800" b="1" noProof="0" dirty="0">
                <a:solidFill>
                  <a:schemeClr val="tx1"/>
                </a:solidFill>
              </a:rPr>
              <a:t>validation</a:t>
            </a:r>
          </a:p>
          <a:p>
            <a:pPr algn="ctr"/>
            <a:r>
              <a:rPr lang="en-US" sz="2800" b="1" noProof="0" dirty="0">
                <a:solidFill>
                  <a:srgbClr val="00B050"/>
                </a:solidFill>
                <a:sym typeface="Wingdings" panose="05000000000000000000" pitchFamily="2" charset="2"/>
              </a:rPr>
              <a:t></a:t>
            </a:r>
            <a:endParaRPr lang="en-US" sz="2800" b="1" dirty="0">
              <a:solidFill>
                <a:srgbClr val="00B050"/>
              </a:solidFill>
            </a:endParaRPr>
          </a:p>
        </p:txBody>
      </p:sp>
      <p:sp>
        <p:nvSpPr>
          <p:cNvPr id="17" name="Rectangle 16">
            <a:extLst>
              <a:ext uri="{FF2B5EF4-FFF2-40B4-BE49-F238E27FC236}">
                <a16:creationId xmlns:a16="http://schemas.microsoft.com/office/drawing/2014/main" id="{1DED0503-8871-2AAB-D9A7-D99ED6FBC02F}"/>
              </a:ext>
            </a:extLst>
          </p:cNvPr>
          <p:cNvSpPr/>
          <p:nvPr/>
        </p:nvSpPr>
        <p:spPr>
          <a:xfrm>
            <a:off x="2339374" y="1974600"/>
            <a:ext cx="294658" cy="108001"/>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AE20B21-FB4F-4344-7682-2814DA972BDA}"/>
              </a:ext>
            </a:extLst>
          </p:cNvPr>
          <p:cNvSpPr/>
          <p:nvPr/>
        </p:nvSpPr>
        <p:spPr>
          <a:xfrm>
            <a:off x="3367981" y="1974600"/>
            <a:ext cx="294658" cy="108001"/>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8D643B-414E-2B02-3F89-6FBAFF8CCE65}"/>
              </a:ext>
            </a:extLst>
          </p:cNvPr>
          <p:cNvSpPr/>
          <p:nvPr/>
        </p:nvSpPr>
        <p:spPr>
          <a:xfrm>
            <a:off x="1669873" y="2479388"/>
            <a:ext cx="294658" cy="127217"/>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3C934E-2CBB-F47E-59F7-3E4A314F9788}"/>
              </a:ext>
            </a:extLst>
          </p:cNvPr>
          <p:cNvSpPr/>
          <p:nvPr/>
        </p:nvSpPr>
        <p:spPr>
          <a:xfrm>
            <a:off x="3597097" y="2506388"/>
            <a:ext cx="317678" cy="108002"/>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E50D182-0104-781B-3D52-F8D98EEFEC89}"/>
              </a:ext>
            </a:extLst>
          </p:cNvPr>
          <p:cNvSpPr/>
          <p:nvPr/>
        </p:nvSpPr>
        <p:spPr>
          <a:xfrm>
            <a:off x="2579510" y="2513474"/>
            <a:ext cx="294658" cy="113045"/>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28B97D-5AED-C773-2BA7-B20B69633848}"/>
              </a:ext>
            </a:extLst>
          </p:cNvPr>
          <p:cNvSpPr/>
          <p:nvPr/>
        </p:nvSpPr>
        <p:spPr>
          <a:xfrm>
            <a:off x="4857750" y="1030661"/>
            <a:ext cx="3956374" cy="138234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24BD381-B734-08B5-5953-36D4C6927B42}"/>
              </a:ext>
            </a:extLst>
          </p:cNvPr>
          <p:cNvSpPr/>
          <p:nvPr/>
        </p:nvSpPr>
        <p:spPr>
          <a:xfrm>
            <a:off x="731836" y="1054100"/>
            <a:ext cx="3925889" cy="301942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302647A3-3E4F-CED3-816B-F44509A056BA}"/>
              </a:ext>
            </a:extLst>
          </p:cNvPr>
          <p:cNvSpPr/>
          <p:nvPr/>
        </p:nvSpPr>
        <p:spPr>
          <a:xfrm>
            <a:off x="4857750" y="2441575"/>
            <a:ext cx="3956374" cy="1625353"/>
          </a:xfrm>
          <a:prstGeom prst="rect">
            <a:avLst/>
          </a:prstGeom>
          <a:noFill/>
          <a:ln w="28575">
            <a:solidFill>
              <a:srgbClr val="9560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956013"/>
              </a:solidFill>
            </a:endParaRPr>
          </a:p>
        </p:txBody>
      </p:sp>
      <p:sp>
        <p:nvSpPr>
          <p:cNvPr id="14" name="Rectangle 13">
            <a:extLst>
              <a:ext uri="{FF2B5EF4-FFF2-40B4-BE49-F238E27FC236}">
                <a16:creationId xmlns:a16="http://schemas.microsoft.com/office/drawing/2014/main" id="{C95D3F58-648F-134D-30B0-6E105D6CF7BF}"/>
              </a:ext>
            </a:extLst>
          </p:cNvPr>
          <p:cNvSpPr/>
          <p:nvPr/>
        </p:nvSpPr>
        <p:spPr>
          <a:xfrm>
            <a:off x="731836" y="5067301"/>
            <a:ext cx="1554164" cy="7810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BB9649A-2A2D-BA8D-4D41-6F2EA45F2FDC}"/>
              </a:ext>
            </a:extLst>
          </p:cNvPr>
          <p:cNvSpPr/>
          <p:nvPr/>
        </p:nvSpPr>
        <p:spPr>
          <a:xfrm>
            <a:off x="2831937" y="5067301"/>
            <a:ext cx="1554164" cy="777097"/>
          </a:xfrm>
          <a:prstGeom prst="rect">
            <a:avLst/>
          </a:prstGeom>
          <a:noFill/>
          <a:ln w="28575">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E65ED6-B6C4-DBC3-569C-296735F3E0A8}"/>
              </a:ext>
            </a:extLst>
          </p:cNvPr>
          <p:cNvSpPr/>
          <p:nvPr/>
        </p:nvSpPr>
        <p:spPr>
          <a:xfrm>
            <a:off x="4940372" y="5067301"/>
            <a:ext cx="1537495" cy="777097"/>
          </a:xfrm>
          <a:prstGeom prst="rect">
            <a:avLst/>
          </a:prstGeom>
          <a:noFill/>
          <a:ln w="28575">
            <a:solidFill>
              <a:srgbClr val="6F6F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C65C293-A7B5-BFEF-4187-5A0A3811CD45}"/>
              </a:ext>
            </a:extLst>
          </p:cNvPr>
          <p:cNvSpPr/>
          <p:nvPr/>
        </p:nvSpPr>
        <p:spPr>
          <a:xfrm>
            <a:off x="7032138" y="5067301"/>
            <a:ext cx="1761818" cy="777097"/>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6836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63899-B57A-B246-0275-646A02857337}"/>
            </a:ext>
          </a:extLst>
        </p:cNvPr>
        <p:cNvGrpSpPr/>
        <p:nvPr/>
      </p:nvGrpSpPr>
      <p:grpSpPr>
        <a:xfrm>
          <a:off x="0" y="0"/>
          <a:ext cx="0" cy="0"/>
          <a:chOff x="0" y="0"/>
          <a:chExt cx="0" cy="0"/>
        </a:xfrm>
      </p:grpSpPr>
      <p:sp>
        <p:nvSpPr>
          <p:cNvPr id="3" name="Right Triangle 2">
            <a:extLst>
              <a:ext uri="{FF2B5EF4-FFF2-40B4-BE49-F238E27FC236}">
                <a16:creationId xmlns:a16="http://schemas.microsoft.com/office/drawing/2014/main" id="{08FF4934-96B6-893E-E9B8-095E4BF9578D}"/>
              </a:ext>
            </a:extLst>
          </p:cNvPr>
          <p:cNvSpPr/>
          <p:nvPr/>
        </p:nvSpPr>
        <p:spPr>
          <a:xfrm flipH="1">
            <a:off x="4750370" y="2870681"/>
            <a:ext cx="1339793" cy="2160000"/>
          </a:xfrm>
          <a:prstGeom prst="rtTriangle">
            <a:avLst/>
          </a:prstGeom>
          <a:solidFill>
            <a:srgbClr val="007A96"/>
          </a:solidFill>
          <a:ln w="3175">
            <a:solidFill>
              <a:srgbClr val="007A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umsplatzhalter 3">
            <a:extLst>
              <a:ext uri="{FF2B5EF4-FFF2-40B4-BE49-F238E27FC236}">
                <a16:creationId xmlns:a16="http://schemas.microsoft.com/office/drawing/2014/main" id="{C9EDD708-CC0F-5DD0-653A-849FA3D3FB60}"/>
              </a:ext>
            </a:extLst>
          </p:cNvPr>
          <p:cNvSpPr>
            <a:spLocks noGrp="1"/>
          </p:cNvSpPr>
          <p:nvPr>
            <p:ph type="dt" sz="half" idx="10"/>
          </p:nvPr>
        </p:nvSpPr>
        <p:spPr/>
        <p:txBody>
          <a:bodyPr/>
          <a:lstStyle/>
          <a:p>
            <a:fld id="{FDA76695-578E-4331-84B2-957509C3AE7B}"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57A016A7-3CE3-B75E-4720-56ADD4621F28}"/>
              </a:ext>
            </a:extLst>
          </p:cNvPr>
          <p:cNvSpPr>
            <a:spLocks noGrp="1"/>
          </p:cNvSpPr>
          <p:nvPr>
            <p:ph type="ftr" sz="quarter" idx="11"/>
          </p:nvPr>
        </p:nvSpPr>
        <p:spPr/>
        <p:txBody>
          <a:bodyPr/>
          <a:lstStyle/>
          <a:p>
            <a:r>
              <a:rPr lang="en-US" noProof="0"/>
              <a:t>Konstantin Pielmaier | Semester Project | Multi-Product Supply Chain Optimization for the Energy System</a:t>
            </a:r>
            <a:endParaRPr lang="en-US" noProof="0" dirty="0"/>
          </a:p>
        </p:txBody>
      </p:sp>
      <p:sp>
        <p:nvSpPr>
          <p:cNvPr id="5" name="Slide Number Placeholder 4">
            <a:extLst>
              <a:ext uri="{FF2B5EF4-FFF2-40B4-BE49-F238E27FC236}">
                <a16:creationId xmlns:a16="http://schemas.microsoft.com/office/drawing/2014/main" id="{3C54E2F0-2152-87E6-4D42-71EE79F10EDC}"/>
              </a:ext>
            </a:extLst>
          </p:cNvPr>
          <p:cNvSpPr>
            <a:spLocks noGrp="1"/>
          </p:cNvSpPr>
          <p:nvPr>
            <p:ph type="sldNum" sz="quarter" idx="12"/>
          </p:nvPr>
        </p:nvSpPr>
        <p:spPr/>
        <p:txBody>
          <a:bodyPr/>
          <a:lstStyle/>
          <a:p>
            <a:fld id="{5ACA52AF-F19D-405C-AD5F-7D94B96A5CC3}" type="slidenum">
              <a:rPr lang="de-CH" noProof="0" smtClean="0"/>
              <a:t>21</a:t>
            </a:fld>
            <a:endParaRPr lang="de-CH" noProof="0"/>
          </a:p>
        </p:txBody>
      </p:sp>
      <p:grpSp>
        <p:nvGrpSpPr>
          <p:cNvPr id="2" name="Group 1">
            <a:extLst>
              <a:ext uri="{FF2B5EF4-FFF2-40B4-BE49-F238E27FC236}">
                <a16:creationId xmlns:a16="http://schemas.microsoft.com/office/drawing/2014/main" id="{23CA53CF-BCEE-D434-7603-C2048341491C}"/>
              </a:ext>
            </a:extLst>
          </p:cNvPr>
          <p:cNvGrpSpPr/>
          <p:nvPr/>
        </p:nvGrpSpPr>
        <p:grpSpPr>
          <a:xfrm>
            <a:off x="1942622" y="945639"/>
            <a:ext cx="8306756" cy="4966722"/>
            <a:chOff x="1942622" y="442278"/>
            <a:chExt cx="8306756" cy="4966722"/>
          </a:xfrm>
        </p:grpSpPr>
        <p:sp>
          <p:nvSpPr>
            <p:cNvPr id="20" name="Isosceles Triangle 19">
              <a:extLst>
                <a:ext uri="{FF2B5EF4-FFF2-40B4-BE49-F238E27FC236}">
                  <a16:creationId xmlns:a16="http://schemas.microsoft.com/office/drawing/2014/main" id="{6612F912-100C-8418-8052-20F1C4F3B980}"/>
                </a:ext>
              </a:extLst>
            </p:cNvPr>
            <p:cNvSpPr/>
            <p:nvPr/>
          </p:nvSpPr>
          <p:spPr>
            <a:xfrm>
              <a:off x="4746000" y="2349000"/>
              <a:ext cx="2700000" cy="2160000"/>
            </a:xfrm>
            <a:prstGeom prst="triangle">
              <a:avLst/>
            </a:prstGeom>
            <a:noFill/>
            <a:ln w="76200">
              <a:solidFill>
                <a:srgbClr val="007A9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CH" b="1" dirty="0">
                  <a:solidFill>
                    <a:schemeClr val="tx1"/>
                  </a:solidFill>
                </a:rPr>
                <a:t>Modelling</a:t>
              </a:r>
            </a:p>
            <a:p>
              <a:pPr algn="ctr"/>
              <a:r>
                <a:rPr lang="de-CH" dirty="0">
                  <a:solidFill>
                    <a:schemeClr val="tx1"/>
                  </a:solidFill>
                </a:rPr>
                <a:t>Integration</a:t>
              </a:r>
              <a:endParaRPr lang="en-US" dirty="0">
                <a:solidFill>
                  <a:schemeClr val="tx1"/>
                </a:solidFill>
              </a:endParaRPr>
            </a:p>
          </p:txBody>
        </p:sp>
        <p:sp>
          <p:nvSpPr>
            <p:cNvPr id="21" name="Rectangle 20">
              <a:extLst>
                <a:ext uri="{FF2B5EF4-FFF2-40B4-BE49-F238E27FC236}">
                  <a16:creationId xmlns:a16="http://schemas.microsoft.com/office/drawing/2014/main" id="{9E148D41-6AD4-2C13-5EA2-4E447389B6D6}"/>
                </a:ext>
              </a:extLst>
            </p:cNvPr>
            <p:cNvSpPr/>
            <p:nvPr/>
          </p:nvSpPr>
          <p:spPr>
            <a:xfrm>
              <a:off x="1942622" y="3609000"/>
              <a:ext cx="2700000" cy="1800000"/>
            </a:xfrm>
            <a:prstGeom prst="rect">
              <a:avLst/>
            </a:prstGeom>
            <a:ln w="762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Starting point </a:t>
              </a:r>
              <a:r>
                <a:rPr lang="en-US" dirty="0"/>
                <a:t>EnergyScope TD</a:t>
              </a:r>
            </a:p>
          </p:txBody>
        </p:sp>
        <p:sp>
          <p:nvSpPr>
            <p:cNvPr id="22" name="Rectangle 21">
              <a:extLst>
                <a:ext uri="{FF2B5EF4-FFF2-40B4-BE49-F238E27FC236}">
                  <a16:creationId xmlns:a16="http://schemas.microsoft.com/office/drawing/2014/main" id="{C7FE397A-B2B8-D41F-17F3-B4BEBE0F7D04}"/>
                </a:ext>
              </a:extLst>
            </p:cNvPr>
            <p:cNvSpPr/>
            <p:nvPr/>
          </p:nvSpPr>
          <p:spPr>
            <a:xfrm>
              <a:off x="7549378" y="3609000"/>
              <a:ext cx="2700000" cy="1800000"/>
            </a:xfrm>
            <a:prstGeom prst="rect">
              <a:avLst/>
            </a:prstGeom>
            <a:ln w="762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Framework</a:t>
              </a:r>
              <a:r>
                <a:rPr lang="en-US" dirty="0"/>
                <a:t> </a:t>
              </a:r>
            </a:p>
            <a:p>
              <a:pPr algn="ctr"/>
              <a:r>
                <a:rPr lang="en-US" dirty="0"/>
                <a:t>Multi-product </a:t>
              </a:r>
            </a:p>
            <a:p>
              <a:pPr algn="ctr"/>
              <a:r>
                <a:rPr lang="en-US" dirty="0"/>
                <a:t>supply chain</a:t>
              </a:r>
            </a:p>
          </p:txBody>
        </p:sp>
        <p:sp>
          <p:nvSpPr>
            <p:cNvPr id="23" name="Rectangle 22">
              <a:extLst>
                <a:ext uri="{FF2B5EF4-FFF2-40B4-BE49-F238E27FC236}">
                  <a16:creationId xmlns:a16="http://schemas.microsoft.com/office/drawing/2014/main" id="{2423190F-5F42-DD1E-BD41-3CA61813B63D}"/>
                </a:ext>
              </a:extLst>
            </p:cNvPr>
            <p:cNvSpPr/>
            <p:nvPr/>
          </p:nvSpPr>
          <p:spPr>
            <a:xfrm>
              <a:off x="5196000" y="442278"/>
              <a:ext cx="1800000" cy="1800000"/>
            </a:xfrm>
            <a:prstGeom prst="rect">
              <a:avLst/>
            </a:prstGeom>
            <a:ln w="762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Motivation</a:t>
              </a:r>
              <a:r>
                <a:rPr lang="en-US" dirty="0"/>
                <a:t> Overcome central planner</a:t>
              </a:r>
            </a:p>
          </p:txBody>
        </p:sp>
        <p:pic>
          <p:nvPicPr>
            <p:cNvPr id="24" name="Picture 23" descr="A comparison of a map of europe&#10;&#10;AI-generated content may be incorrect.">
              <a:extLst>
                <a:ext uri="{FF2B5EF4-FFF2-40B4-BE49-F238E27FC236}">
                  <a16:creationId xmlns:a16="http://schemas.microsoft.com/office/drawing/2014/main" id="{5B7B56C3-E07F-5A3B-DB83-3C9C68DC3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260" y="1792278"/>
              <a:ext cx="917480" cy="900000"/>
            </a:xfrm>
            <a:prstGeom prst="rect">
              <a:avLst/>
            </a:prstGeom>
          </p:spPr>
        </p:pic>
        <p:pic>
          <p:nvPicPr>
            <p:cNvPr id="28" name="Picture 27" descr="A diagram of energy consumption&#10;&#10;AI-generated content may be incorrect.">
              <a:extLst>
                <a:ext uri="{FF2B5EF4-FFF2-40B4-BE49-F238E27FC236}">
                  <a16:creationId xmlns:a16="http://schemas.microsoft.com/office/drawing/2014/main" id="{C1384E3A-5FDA-FB05-D961-2AA5B1AFF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3097" y="4059000"/>
              <a:ext cx="905806" cy="900000"/>
            </a:xfrm>
            <a:prstGeom prst="rect">
              <a:avLst/>
            </a:prstGeom>
          </p:spPr>
        </p:pic>
        <p:pic>
          <p:nvPicPr>
            <p:cNvPr id="29" name="Picture 28" descr="A map with many points&#10;&#10;AI-generated content may be incorrect.">
              <a:extLst>
                <a:ext uri="{FF2B5EF4-FFF2-40B4-BE49-F238E27FC236}">
                  <a16:creationId xmlns:a16="http://schemas.microsoft.com/office/drawing/2014/main" id="{92486CBF-1C31-0A07-0999-398E8B35BF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000" y="3953938"/>
              <a:ext cx="900000" cy="1110124"/>
            </a:xfrm>
            <a:prstGeom prst="rect">
              <a:avLst/>
            </a:prstGeom>
          </p:spPr>
        </p:pic>
      </p:grpSp>
    </p:spTree>
    <p:extLst>
      <p:ext uri="{BB962C8B-B14F-4D97-AF65-F5344CB8AC3E}">
        <p14:creationId xmlns:p14="http://schemas.microsoft.com/office/powerpoint/2010/main" val="2858900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6AC76-04E2-9EA2-272F-B697CBC4C2D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BFBC79A-472B-65CC-3105-987EF3B890D6}"/>
              </a:ext>
            </a:extLst>
          </p:cNvPr>
          <p:cNvSpPr>
            <a:spLocks noGrp="1"/>
          </p:cNvSpPr>
          <p:nvPr>
            <p:ph type="title"/>
          </p:nvPr>
        </p:nvSpPr>
        <p:spPr/>
        <p:txBody>
          <a:bodyPr/>
          <a:lstStyle/>
          <a:p>
            <a:r>
              <a:rPr lang="en-US" b="1" dirty="0"/>
              <a:t>Outlook</a:t>
            </a:r>
            <a:br>
              <a:rPr lang="en-US" dirty="0"/>
            </a:br>
            <a:endParaRPr lang="en-US" noProof="0" dirty="0"/>
          </a:p>
        </p:txBody>
      </p:sp>
      <p:sp>
        <p:nvSpPr>
          <p:cNvPr id="4" name="Datumsplatzhalter 3">
            <a:extLst>
              <a:ext uri="{FF2B5EF4-FFF2-40B4-BE49-F238E27FC236}">
                <a16:creationId xmlns:a16="http://schemas.microsoft.com/office/drawing/2014/main" id="{CCA459BB-6D2A-5300-89D9-64A1B9CEE3F5}"/>
              </a:ext>
            </a:extLst>
          </p:cNvPr>
          <p:cNvSpPr>
            <a:spLocks noGrp="1"/>
          </p:cNvSpPr>
          <p:nvPr>
            <p:ph type="dt" sz="half" idx="10"/>
          </p:nvPr>
        </p:nvSpPr>
        <p:spPr/>
        <p:txBody>
          <a:bodyPr/>
          <a:lstStyle/>
          <a:p>
            <a:fld id="{FDA76695-578E-4331-84B2-957509C3AE7B}"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BA3E89AF-77DC-4F1C-C1FE-C9AD43F69BCA}"/>
              </a:ext>
            </a:extLst>
          </p:cNvPr>
          <p:cNvSpPr>
            <a:spLocks noGrp="1"/>
          </p:cNvSpPr>
          <p:nvPr>
            <p:ph type="ftr" sz="quarter" idx="11"/>
          </p:nvPr>
        </p:nvSpPr>
        <p:spPr/>
        <p:txBody>
          <a:bodyPr/>
          <a:lstStyle/>
          <a:p>
            <a:r>
              <a:rPr lang="en-US" noProof="0"/>
              <a:t>Konstantin Pielmaier | Semester Project | Multi-Product Supply Chain Optimization for the Energy System</a:t>
            </a:r>
            <a:endParaRPr lang="en-US" noProof="0" dirty="0"/>
          </a:p>
        </p:txBody>
      </p:sp>
      <p:sp>
        <p:nvSpPr>
          <p:cNvPr id="5" name="Slide Number Placeholder 4">
            <a:extLst>
              <a:ext uri="{FF2B5EF4-FFF2-40B4-BE49-F238E27FC236}">
                <a16:creationId xmlns:a16="http://schemas.microsoft.com/office/drawing/2014/main" id="{0810EF27-B2EE-52C5-DC69-6EC20F43D508}"/>
              </a:ext>
            </a:extLst>
          </p:cNvPr>
          <p:cNvSpPr>
            <a:spLocks noGrp="1"/>
          </p:cNvSpPr>
          <p:nvPr>
            <p:ph type="sldNum" sz="quarter" idx="12"/>
          </p:nvPr>
        </p:nvSpPr>
        <p:spPr/>
        <p:txBody>
          <a:bodyPr/>
          <a:lstStyle/>
          <a:p>
            <a:fld id="{5ACA52AF-F19D-405C-AD5F-7D94B96A5CC3}" type="slidenum">
              <a:rPr lang="de-CH" noProof="0" smtClean="0"/>
              <a:t>22</a:t>
            </a:fld>
            <a:endParaRPr lang="de-CH" noProof="0"/>
          </a:p>
        </p:txBody>
      </p:sp>
      <p:sp>
        <p:nvSpPr>
          <p:cNvPr id="9" name="Rectangle 8">
            <a:extLst>
              <a:ext uri="{FF2B5EF4-FFF2-40B4-BE49-F238E27FC236}">
                <a16:creationId xmlns:a16="http://schemas.microsoft.com/office/drawing/2014/main" id="{EBAFF1C5-B8F3-F4EB-54B0-5B90BF328757}"/>
              </a:ext>
            </a:extLst>
          </p:cNvPr>
          <p:cNvSpPr/>
          <p:nvPr/>
        </p:nvSpPr>
        <p:spPr>
          <a:xfrm>
            <a:off x="2492126" y="1428607"/>
            <a:ext cx="2520000" cy="1800000"/>
          </a:xfrm>
          <a:prstGeom prst="rect">
            <a:avLst/>
          </a:prstGeom>
          <a:noFill/>
          <a:ln w="76200">
            <a:solidFill>
              <a:srgbClr val="A832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noProof="0" dirty="0">
                <a:solidFill>
                  <a:schemeClr val="tx1"/>
                </a:solidFill>
              </a:rPr>
              <a:t>Bidding information</a:t>
            </a:r>
          </a:p>
          <a:p>
            <a:pPr marL="285750" indent="-285750">
              <a:buFont typeface="Arial" panose="020B0604020202020204" pitchFamily="34" charset="0"/>
              <a:buChar char="•"/>
            </a:pPr>
            <a:r>
              <a:rPr lang="en-US" dirty="0">
                <a:solidFill>
                  <a:schemeClr val="tx1"/>
                </a:solidFill>
              </a:rPr>
              <a:t>value</a:t>
            </a:r>
          </a:p>
          <a:p>
            <a:pPr marL="285750" indent="-285750">
              <a:buFont typeface="Arial" panose="020B0604020202020204" pitchFamily="34" charset="0"/>
              <a:buChar char="•"/>
            </a:pPr>
            <a:r>
              <a:rPr lang="en-US" noProof="0" dirty="0">
                <a:solidFill>
                  <a:schemeClr val="tx1"/>
                </a:solidFill>
              </a:rPr>
              <a:t>capacity</a:t>
            </a:r>
          </a:p>
        </p:txBody>
      </p:sp>
      <p:sp>
        <p:nvSpPr>
          <p:cNvPr id="11" name="Rectangle 10">
            <a:extLst>
              <a:ext uri="{FF2B5EF4-FFF2-40B4-BE49-F238E27FC236}">
                <a16:creationId xmlns:a16="http://schemas.microsoft.com/office/drawing/2014/main" id="{CF786972-60E0-ABC6-B963-4492794A4B4E}"/>
              </a:ext>
            </a:extLst>
          </p:cNvPr>
          <p:cNvSpPr/>
          <p:nvPr/>
        </p:nvSpPr>
        <p:spPr>
          <a:xfrm>
            <a:off x="7898320" y="1428607"/>
            <a:ext cx="2520000" cy="1800000"/>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noProof="0" dirty="0">
                <a:solidFill>
                  <a:schemeClr val="tx2"/>
                </a:solidFill>
              </a:rPr>
              <a:t>Storage</a:t>
            </a:r>
          </a:p>
          <a:p>
            <a:pPr marL="285750" indent="-285750">
              <a:buFont typeface="Arial" panose="020B0604020202020204" pitchFamily="34" charset="0"/>
              <a:buChar char="•"/>
            </a:pPr>
            <a:r>
              <a:rPr lang="en-US" dirty="0">
                <a:solidFill>
                  <a:schemeClr val="tx2"/>
                </a:solidFill>
              </a:rPr>
              <a:t>daily (battery)</a:t>
            </a:r>
          </a:p>
          <a:p>
            <a:pPr marL="285750" indent="-285750">
              <a:buFont typeface="Arial" panose="020B0604020202020204" pitchFamily="34" charset="0"/>
              <a:buChar char="•"/>
            </a:pPr>
            <a:r>
              <a:rPr lang="en-US" dirty="0">
                <a:solidFill>
                  <a:schemeClr val="tx2"/>
                </a:solidFill>
              </a:rPr>
              <a:t>seasonal (PHES)</a:t>
            </a:r>
          </a:p>
        </p:txBody>
      </p:sp>
      <p:sp>
        <p:nvSpPr>
          <p:cNvPr id="12" name="Rectangle 11">
            <a:extLst>
              <a:ext uri="{FF2B5EF4-FFF2-40B4-BE49-F238E27FC236}">
                <a16:creationId xmlns:a16="http://schemas.microsoft.com/office/drawing/2014/main" id="{7A82D1AD-BB83-E5EA-DDF0-8884022C6B93}"/>
              </a:ext>
            </a:extLst>
          </p:cNvPr>
          <p:cNvSpPr/>
          <p:nvPr/>
        </p:nvSpPr>
        <p:spPr>
          <a:xfrm>
            <a:off x="2492126" y="4158082"/>
            <a:ext cx="2520000" cy="1800000"/>
          </a:xfrm>
          <a:prstGeom prst="rect">
            <a:avLst/>
          </a:prstGeom>
          <a:noFill/>
          <a:ln w="76200">
            <a:solidFill>
              <a:srgbClr val="007A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noProof="0" dirty="0">
                <a:solidFill>
                  <a:schemeClr val="tx1"/>
                </a:solidFill>
              </a:rPr>
              <a:t>Case Study</a:t>
            </a:r>
          </a:p>
          <a:p>
            <a:pPr marL="285750" indent="-285750">
              <a:buFont typeface="Arial" panose="020B0604020202020204" pitchFamily="34" charset="0"/>
              <a:buChar char="•"/>
            </a:pPr>
            <a:r>
              <a:rPr lang="en-US" dirty="0">
                <a:solidFill>
                  <a:schemeClr val="tx1"/>
                </a:solidFill>
              </a:rPr>
              <a:t>benchmark</a:t>
            </a:r>
          </a:p>
          <a:p>
            <a:pPr marL="285750" indent="-285750">
              <a:buFont typeface="Arial" panose="020B0604020202020204" pitchFamily="34" charset="0"/>
              <a:buChar char="•"/>
            </a:pPr>
            <a:r>
              <a:rPr lang="en-US" dirty="0">
                <a:solidFill>
                  <a:schemeClr val="tx1"/>
                </a:solidFill>
              </a:rPr>
              <a:t>validation</a:t>
            </a:r>
            <a:endParaRPr lang="en-US" dirty="0">
              <a:solidFill>
                <a:srgbClr val="00B050"/>
              </a:solidFill>
            </a:endParaRPr>
          </a:p>
        </p:txBody>
      </p:sp>
      <p:sp>
        <p:nvSpPr>
          <p:cNvPr id="13" name="Rectangle 12">
            <a:extLst>
              <a:ext uri="{FF2B5EF4-FFF2-40B4-BE49-F238E27FC236}">
                <a16:creationId xmlns:a16="http://schemas.microsoft.com/office/drawing/2014/main" id="{252D71C8-FF94-637D-DF22-3B4E3C0DE6F4}"/>
              </a:ext>
            </a:extLst>
          </p:cNvPr>
          <p:cNvSpPr/>
          <p:nvPr/>
        </p:nvSpPr>
        <p:spPr>
          <a:xfrm>
            <a:off x="7898320" y="4158082"/>
            <a:ext cx="2520000" cy="1800000"/>
          </a:xfrm>
          <a:prstGeom prst="rect">
            <a:avLst/>
          </a:prstGeom>
          <a:noFill/>
          <a:ln w="76200">
            <a:solidFill>
              <a:srgbClr val="9105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noProof="0" dirty="0">
                <a:solidFill>
                  <a:schemeClr val="tx1"/>
                </a:solidFill>
              </a:rPr>
              <a:t>Conclusion</a:t>
            </a:r>
          </a:p>
          <a:p>
            <a:pPr marL="285750" indent="-285750">
              <a:buFont typeface="Arial" panose="020B0604020202020204" pitchFamily="34" charset="0"/>
              <a:buChar char="•"/>
            </a:pPr>
            <a:r>
              <a:rPr lang="en-US" dirty="0">
                <a:solidFill>
                  <a:schemeClr val="tx1"/>
                </a:solidFill>
              </a:rPr>
              <a:t>viable?</a:t>
            </a:r>
          </a:p>
          <a:p>
            <a:pPr marL="285750" indent="-285750">
              <a:buFont typeface="Arial" panose="020B0604020202020204" pitchFamily="34" charset="0"/>
              <a:buChar char="•"/>
            </a:pPr>
            <a:r>
              <a:rPr lang="en-US" dirty="0">
                <a:solidFill>
                  <a:schemeClr val="tx1"/>
                </a:solidFill>
              </a:rPr>
              <a:t>useful?</a:t>
            </a:r>
            <a:endParaRPr lang="en-US" dirty="0">
              <a:solidFill>
                <a:srgbClr val="00B050"/>
              </a:solidFill>
            </a:endParaRPr>
          </a:p>
        </p:txBody>
      </p:sp>
      <p:pic>
        <p:nvPicPr>
          <p:cNvPr id="14" name="Picture 13" descr="A diagram of energy consumption&#10;&#10;AI-generated content may be incorrect.">
            <a:extLst>
              <a:ext uri="{FF2B5EF4-FFF2-40B4-BE49-F238E27FC236}">
                <a16:creationId xmlns:a16="http://schemas.microsoft.com/office/drawing/2014/main" id="{87A2BAE2-5A2F-D972-032B-4E6E5AB81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300" y="4615282"/>
            <a:ext cx="905806" cy="900000"/>
          </a:xfrm>
          <a:prstGeom prst="rect">
            <a:avLst/>
          </a:prstGeom>
        </p:spPr>
      </p:pic>
      <p:pic>
        <p:nvPicPr>
          <p:cNvPr id="15" name="Graphic 14" descr="Battery charging with solid fill">
            <a:extLst>
              <a:ext uri="{FF2B5EF4-FFF2-40B4-BE49-F238E27FC236}">
                <a16:creationId xmlns:a16="http://schemas.microsoft.com/office/drawing/2014/main" id="{35D067DB-DF73-1137-5330-FFC2F004DF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7300" y="1866465"/>
            <a:ext cx="914400" cy="914400"/>
          </a:xfrm>
          <a:prstGeom prst="rect">
            <a:avLst/>
          </a:prstGeom>
        </p:spPr>
      </p:pic>
      <p:pic>
        <p:nvPicPr>
          <p:cNvPr id="17" name="Graphic 16" descr="Waterfall scene with solid fill">
            <a:extLst>
              <a:ext uri="{FF2B5EF4-FFF2-40B4-BE49-F238E27FC236}">
                <a16:creationId xmlns:a16="http://schemas.microsoft.com/office/drawing/2014/main" id="{AC4B59EF-603C-4B7B-93C4-0A774115A8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1829" y="1866465"/>
            <a:ext cx="914400" cy="914400"/>
          </a:xfrm>
          <a:prstGeom prst="rect">
            <a:avLst/>
          </a:prstGeom>
        </p:spPr>
      </p:pic>
      <p:pic>
        <p:nvPicPr>
          <p:cNvPr id="19" name="Graphic 18" descr="Money with solid fill">
            <a:extLst>
              <a:ext uri="{FF2B5EF4-FFF2-40B4-BE49-F238E27FC236}">
                <a16:creationId xmlns:a16="http://schemas.microsoft.com/office/drawing/2014/main" id="{668A2C72-9D67-4C6B-3A19-6998CEBE8E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57300" y="1866465"/>
            <a:ext cx="914400" cy="914400"/>
          </a:xfrm>
          <a:prstGeom prst="rect">
            <a:avLst/>
          </a:prstGeom>
        </p:spPr>
      </p:pic>
      <p:pic>
        <p:nvPicPr>
          <p:cNvPr id="22" name="Graphic 21" descr="Lightning bolt with solid fill">
            <a:extLst>
              <a:ext uri="{FF2B5EF4-FFF2-40B4-BE49-F238E27FC236}">
                <a16:creationId xmlns:a16="http://schemas.microsoft.com/office/drawing/2014/main" id="{595A5174-5293-38B0-8911-E10B550EBAD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12126" y="1866465"/>
            <a:ext cx="914400" cy="914400"/>
          </a:xfrm>
          <a:prstGeom prst="rect">
            <a:avLst/>
          </a:prstGeom>
        </p:spPr>
      </p:pic>
      <p:pic>
        <p:nvPicPr>
          <p:cNvPr id="27" name="Graphic 26" descr="Recycle with solid fill">
            <a:extLst>
              <a:ext uri="{FF2B5EF4-FFF2-40B4-BE49-F238E27FC236}">
                <a16:creationId xmlns:a16="http://schemas.microsoft.com/office/drawing/2014/main" id="{64410D13-89C2-A354-8201-0D31528D7AD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81599" y="4593682"/>
            <a:ext cx="914400" cy="914400"/>
          </a:xfrm>
          <a:prstGeom prst="rect">
            <a:avLst/>
          </a:prstGeom>
        </p:spPr>
      </p:pic>
      <p:pic>
        <p:nvPicPr>
          <p:cNvPr id="29" name="Graphic 28" descr="Supply And Demand with solid fill">
            <a:extLst>
              <a:ext uri="{FF2B5EF4-FFF2-40B4-BE49-F238E27FC236}">
                <a16:creationId xmlns:a16="http://schemas.microsoft.com/office/drawing/2014/main" id="{71599F44-919A-33B3-40B1-6E1EB5057B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722676" y="4593682"/>
            <a:ext cx="914400" cy="914400"/>
          </a:xfrm>
          <a:prstGeom prst="rect">
            <a:avLst/>
          </a:prstGeom>
        </p:spPr>
      </p:pic>
      <p:pic>
        <p:nvPicPr>
          <p:cNvPr id="31" name="Graphic 30" descr="Bar graph with upward trend with solid fill">
            <a:extLst>
              <a:ext uri="{FF2B5EF4-FFF2-40B4-BE49-F238E27FC236}">
                <a16:creationId xmlns:a16="http://schemas.microsoft.com/office/drawing/2014/main" id="{A2CBCD4C-C568-DE77-FEEB-240FAF954E5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80385" y="4615282"/>
            <a:ext cx="914400" cy="914400"/>
          </a:xfrm>
          <a:prstGeom prst="rect">
            <a:avLst/>
          </a:prstGeom>
        </p:spPr>
      </p:pic>
    </p:spTree>
    <p:extLst>
      <p:ext uri="{BB962C8B-B14F-4D97-AF65-F5344CB8AC3E}">
        <p14:creationId xmlns:p14="http://schemas.microsoft.com/office/powerpoint/2010/main" val="213484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1056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757BF2-5EC6-42D6-9F04-4237E99FD6E5}"/>
              </a:ext>
            </a:extLst>
          </p:cNvPr>
          <p:cNvSpPr>
            <a:spLocks noGrp="1"/>
          </p:cNvSpPr>
          <p:nvPr>
            <p:ph type="title"/>
          </p:nvPr>
        </p:nvSpPr>
        <p:spPr/>
        <p:txBody>
          <a:bodyPr/>
          <a:lstStyle/>
          <a:p>
            <a:r>
              <a:rPr lang="en-US" noProof="0" dirty="0"/>
              <a:t>Thanks for your attention!</a:t>
            </a:r>
            <a:br>
              <a:rPr lang="en-US" noProof="0" dirty="0"/>
            </a:br>
            <a:r>
              <a:rPr lang="en-US" noProof="0" dirty="0"/>
              <a:t>Feedback/Questions?</a:t>
            </a:r>
          </a:p>
        </p:txBody>
      </p:sp>
      <p:sp>
        <p:nvSpPr>
          <p:cNvPr id="3" name="Datumsplatzhalter 2">
            <a:extLst>
              <a:ext uri="{FF2B5EF4-FFF2-40B4-BE49-F238E27FC236}">
                <a16:creationId xmlns:a16="http://schemas.microsoft.com/office/drawing/2014/main" id="{4DEEA281-37DD-45CF-AABF-2BFEAD6C860F}"/>
              </a:ext>
            </a:extLst>
          </p:cNvPr>
          <p:cNvSpPr>
            <a:spLocks noGrp="1"/>
          </p:cNvSpPr>
          <p:nvPr>
            <p:ph type="dt" sz="half" idx="10"/>
          </p:nvPr>
        </p:nvSpPr>
        <p:spPr/>
        <p:txBody>
          <a:bodyPr/>
          <a:lstStyle/>
          <a:p>
            <a:fld id="{CD1BAED6-67FA-4FE4-97B1-98489B040DCF}" type="datetime1">
              <a:rPr lang="en-US" noProof="0" smtClean="0"/>
              <a:t>10/30/2025</a:t>
            </a:fld>
            <a:endParaRPr lang="en-US" noProof="0" dirty="0"/>
          </a:p>
        </p:txBody>
      </p:sp>
      <p:sp>
        <p:nvSpPr>
          <p:cNvPr id="6" name="Footer Placeholder 5">
            <a:extLst>
              <a:ext uri="{FF2B5EF4-FFF2-40B4-BE49-F238E27FC236}">
                <a16:creationId xmlns:a16="http://schemas.microsoft.com/office/drawing/2014/main" id="{C930E205-8080-61C2-1438-00FDAC210BF0}"/>
              </a:ext>
            </a:extLst>
          </p:cNvPr>
          <p:cNvSpPr>
            <a:spLocks noGrp="1"/>
          </p:cNvSpPr>
          <p:nvPr>
            <p:ph type="ftr" sz="quarter" idx="11"/>
          </p:nvPr>
        </p:nvSpPr>
        <p:spPr/>
        <p:txBody>
          <a:bodyPr/>
          <a:lstStyle/>
          <a:p>
            <a:r>
              <a:rPr lang="en-US" noProof="0"/>
              <a:t>Konstantin Pielmaier | Semester Project | Multi-Product Supply Chain Optimization for the Energy System</a:t>
            </a:r>
            <a:endParaRPr lang="en-US" noProof="0" dirty="0"/>
          </a:p>
        </p:txBody>
      </p:sp>
      <p:sp>
        <p:nvSpPr>
          <p:cNvPr id="4" name="Slide Number Placeholder 3">
            <a:extLst>
              <a:ext uri="{FF2B5EF4-FFF2-40B4-BE49-F238E27FC236}">
                <a16:creationId xmlns:a16="http://schemas.microsoft.com/office/drawing/2014/main" id="{013803BE-5F62-EFD6-EF09-B5F4F701E84B}"/>
              </a:ext>
            </a:extLst>
          </p:cNvPr>
          <p:cNvSpPr>
            <a:spLocks noGrp="1"/>
          </p:cNvSpPr>
          <p:nvPr>
            <p:ph type="sldNum" sz="quarter" idx="12"/>
          </p:nvPr>
        </p:nvSpPr>
        <p:spPr/>
        <p:txBody>
          <a:bodyPr/>
          <a:lstStyle/>
          <a:p>
            <a:fld id="{5ACA52AF-F19D-405C-AD5F-7D94B96A5CC3}" type="slidenum">
              <a:rPr lang="de-CH" noProof="0" smtClean="0"/>
              <a:pPr/>
              <a:t>23</a:t>
            </a:fld>
            <a:endParaRPr lang="de-CH" noProof="0"/>
          </a:p>
        </p:txBody>
      </p:sp>
    </p:spTree>
    <p:extLst>
      <p:ext uri="{BB962C8B-B14F-4D97-AF65-F5344CB8AC3E}">
        <p14:creationId xmlns:p14="http://schemas.microsoft.com/office/powerpoint/2010/main" val="766234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7F51A-AAE2-3B2E-AD4F-359FC2A8CCE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9D0374D-2ADC-3D50-3FB8-138B98DB27A7}"/>
              </a:ext>
            </a:extLst>
          </p:cNvPr>
          <p:cNvSpPr>
            <a:spLocks noGrp="1"/>
          </p:cNvSpPr>
          <p:nvPr>
            <p:ph type="title"/>
          </p:nvPr>
        </p:nvSpPr>
        <p:spPr/>
        <p:txBody>
          <a:bodyPr/>
          <a:lstStyle/>
          <a:p>
            <a:r>
              <a:rPr lang="en-US" b="1" dirty="0"/>
              <a:t>References</a:t>
            </a:r>
            <a:br>
              <a:rPr lang="en-US" dirty="0"/>
            </a:br>
            <a:endParaRPr lang="en-US" noProof="0" dirty="0"/>
          </a:p>
        </p:txBody>
      </p:sp>
      <p:sp>
        <p:nvSpPr>
          <p:cNvPr id="3" name="Inhaltsplatzhalter 2">
            <a:extLst>
              <a:ext uri="{FF2B5EF4-FFF2-40B4-BE49-F238E27FC236}">
                <a16:creationId xmlns:a16="http://schemas.microsoft.com/office/drawing/2014/main" id="{04D351A2-AE1A-5C95-1381-C1DB5252B591}"/>
              </a:ext>
            </a:extLst>
          </p:cNvPr>
          <p:cNvSpPr>
            <a:spLocks noGrp="1"/>
          </p:cNvSpPr>
          <p:nvPr>
            <p:ph idx="1"/>
          </p:nvPr>
        </p:nvSpPr>
        <p:spPr>
          <a:xfrm>
            <a:off x="731837" y="1412875"/>
            <a:ext cx="10820993" cy="4680000"/>
          </a:xfrm>
        </p:spPr>
        <p:txBody>
          <a:bodyPr/>
          <a:lstStyle/>
          <a:p>
            <a:pPr marL="0" indent="0">
              <a:spcBef>
                <a:spcPts val="0"/>
              </a:spcBef>
              <a:buNone/>
            </a:pPr>
            <a:r>
              <a:rPr lang="en-US" dirty="0"/>
              <a:t>[1] Yang Shu et al., “Overcoming the central planner approach – Bilevel optimization of the European energy transition,” </a:t>
            </a:r>
            <a:r>
              <a:rPr lang="en-US" i="1" dirty="0" err="1"/>
              <a:t>iScience</a:t>
            </a:r>
            <a:r>
              <a:rPr lang="en-US" dirty="0"/>
              <a:t>, vol. 27, no. 7, 2024, </a:t>
            </a:r>
            <a:r>
              <a:rPr lang="en-US" dirty="0">
                <a:hlinkClick r:id="rId3"/>
              </a:rPr>
              <a:t>https://doi.org/10.1016/j.isci.2024.110168</a:t>
            </a:r>
            <a:endParaRPr lang="en-US" dirty="0"/>
          </a:p>
          <a:p>
            <a:pPr marL="0" indent="0">
              <a:spcBef>
                <a:spcPts val="0"/>
              </a:spcBef>
              <a:buNone/>
            </a:pPr>
            <a:endParaRPr lang="en-US" dirty="0"/>
          </a:p>
          <a:p>
            <a:pPr marL="0" indent="0">
              <a:spcBef>
                <a:spcPts val="0"/>
              </a:spcBef>
              <a:buNone/>
            </a:pPr>
            <a:r>
              <a:rPr lang="en-US" dirty="0"/>
              <a:t>[2] G. Limpens, S. Moret, H. Jeanmart, and F. Maréchal, “EnergyScope TD: A novel open-source model for regional energy systems,” </a:t>
            </a:r>
            <a:r>
              <a:rPr lang="en-US" i="1" dirty="0"/>
              <a:t>Applied Energy</a:t>
            </a:r>
            <a:r>
              <a:rPr lang="en-US" dirty="0"/>
              <a:t>, vol. 255, 2019, </a:t>
            </a:r>
            <a:r>
              <a:rPr lang="en-US" dirty="0">
                <a:hlinkClick r:id="rId4"/>
              </a:rPr>
              <a:t>https://doi.org/10.1016/j.apenergy.2019.113729</a:t>
            </a:r>
            <a:endParaRPr lang="en-US" dirty="0"/>
          </a:p>
          <a:p>
            <a:pPr marL="0" indent="0">
              <a:spcBef>
                <a:spcPts val="0"/>
              </a:spcBef>
              <a:buNone/>
            </a:pPr>
            <a:endParaRPr lang="en-US" dirty="0"/>
          </a:p>
          <a:p>
            <a:pPr marL="0" indent="0">
              <a:spcBef>
                <a:spcPts val="0"/>
              </a:spcBef>
              <a:buNone/>
            </a:pPr>
            <a:r>
              <a:rPr lang="en-US" dirty="0"/>
              <a:t>[3] P. A. Tominac and V. M. Zavala, “Economic properties of multi-product supply chains,” </a:t>
            </a:r>
            <a:r>
              <a:rPr lang="en-US" i="1" dirty="0"/>
              <a:t>Computers &amp; Chemical Engineering</a:t>
            </a:r>
            <a:r>
              <a:rPr lang="en-US" dirty="0"/>
              <a:t>, vol. 145, 2021, </a:t>
            </a:r>
            <a:r>
              <a:rPr lang="en-US" dirty="0">
                <a:hlinkClick r:id="rId5"/>
              </a:rPr>
              <a:t>https://doi.org/10.1016/j.compchemeng.2020.107157</a:t>
            </a:r>
            <a:endParaRPr lang="en-US" dirty="0"/>
          </a:p>
          <a:p>
            <a:pPr marL="0" indent="0">
              <a:spcBef>
                <a:spcPts val="0"/>
              </a:spcBef>
              <a:buNone/>
            </a:pPr>
            <a:endParaRPr lang="en-US" dirty="0"/>
          </a:p>
          <a:p>
            <a:pPr marL="0" indent="0">
              <a:spcBef>
                <a:spcPts val="0"/>
              </a:spcBef>
              <a:buNone/>
            </a:pPr>
            <a:r>
              <a:rPr lang="en-US" dirty="0"/>
              <a:t>[4] F. </a:t>
            </a:r>
            <a:r>
              <a:rPr lang="en-US" dirty="0" err="1"/>
              <a:t>Kachirayil</a:t>
            </a:r>
            <a:r>
              <a:rPr lang="en-US" dirty="0"/>
              <a:t>, D. </a:t>
            </a:r>
            <a:r>
              <a:rPr lang="en-US" dirty="0" err="1"/>
              <a:t>Huckebrink</a:t>
            </a:r>
            <a:r>
              <a:rPr lang="en-US" dirty="0"/>
              <a:t>, V. Bertsch, and R. McKenna, “Trade-offs between system cost and supply security in municipal energy system design: An analysis considering spatio-temporal disparities in the value of lost load,” </a:t>
            </a:r>
            <a:r>
              <a:rPr lang="en-US" i="1" dirty="0"/>
              <a:t>ESA Working Paper Series</a:t>
            </a:r>
            <a:r>
              <a:rPr lang="en-US" dirty="0"/>
              <a:t>, 2024.</a:t>
            </a:r>
          </a:p>
          <a:p>
            <a:pPr marL="0" indent="0">
              <a:spcBef>
                <a:spcPts val="0"/>
              </a:spcBef>
              <a:buNone/>
            </a:pPr>
            <a:endParaRPr lang="en-US" dirty="0"/>
          </a:p>
          <a:p>
            <a:pPr marL="0" indent="0">
              <a:spcBef>
                <a:spcPts val="0"/>
              </a:spcBef>
              <a:buNone/>
            </a:pPr>
            <a:r>
              <a:rPr lang="en-US" dirty="0"/>
              <a:t>[5] P. A. Tominac, W. Zhang, and V. M. Zavala, “Spatio-temporal economic properties of multi-product supply chains,” </a:t>
            </a:r>
            <a:r>
              <a:rPr lang="en-US" i="1" dirty="0"/>
              <a:t>Computers &amp; Chemical Engineering</a:t>
            </a:r>
            <a:r>
              <a:rPr lang="en-US" dirty="0"/>
              <a:t>, vol. 159, 2022, </a:t>
            </a:r>
            <a:r>
              <a:rPr lang="en-US" dirty="0">
                <a:hlinkClick r:id="rId6"/>
              </a:rPr>
              <a:t>https://doi.org/10.1016/j.compchemeng.2022.107666</a:t>
            </a: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buNone/>
            </a:pPr>
            <a:endParaRPr lang="en-US" dirty="0"/>
          </a:p>
        </p:txBody>
      </p:sp>
      <p:sp>
        <p:nvSpPr>
          <p:cNvPr id="4" name="Datumsplatzhalter 3">
            <a:extLst>
              <a:ext uri="{FF2B5EF4-FFF2-40B4-BE49-F238E27FC236}">
                <a16:creationId xmlns:a16="http://schemas.microsoft.com/office/drawing/2014/main" id="{B877BB79-17EA-E4DD-1D25-7D7FC4EEE154}"/>
              </a:ext>
            </a:extLst>
          </p:cNvPr>
          <p:cNvSpPr>
            <a:spLocks noGrp="1"/>
          </p:cNvSpPr>
          <p:nvPr>
            <p:ph type="dt" sz="half" idx="10"/>
          </p:nvPr>
        </p:nvSpPr>
        <p:spPr/>
        <p:txBody>
          <a:bodyPr/>
          <a:lstStyle/>
          <a:p>
            <a:fld id="{FB493B52-5B27-4075-AC05-2EE9D8D3894D}"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2752D646-468E-ECBD-D635-7674F2524BDA}"/>
              </a:ext>
            </a:extLst>
          </p:cNvPr>
          <p:cNvSpPr>
            <a:spLocks noGrp="1"/>
          </p:cNvSpPr>
          <p:nvPr>
            <p:ph type="ftr" sz="quarter" idx="11"/>
          </p:nvPr>
        </p:nvSpPr>
        <p:spPr/>
        <p:txBody>
          <a:bodyPr/>
          <a:lstStyle/>
          <a:p>
            <a:r>
              <a:rPr lang="en-US" noProof="0"/>
              <a:t>Konstantin Pielmaier | Semester Project | Multi-Product Supply Chain Optimization for the Energy System</a:t>
            </a:r>
            <a:endParaRPr lang="en-US" noProof="0" dirty="0"/>
          </a:p>
        </p:txBody>
      </p:sp>
      <p:sp>
        <p:nvSpPr>
          <p:cNvPr id="5" name="Slide Number Placeholder 4">
            <a:extLst>
              <a:ext uri="{FF2B5EF4-FFF2-40B4-BE49-F238E27FC236}">
                <a16:creationId xmlns:a16="http://schemas.microsoft.com/office/drawing/2014/main" id="{E701F886-9147-ED3C-1B45-CFC8A039F32E}"/>
              </a:ext>
            </a:extLst>
          </p:cNvPr>
          <p:cNvSpPr>
            <a:spLocks noGrp="1"/>
          </p:cNvSpPr>
          <p:nvPr>
            <p:ph type="sldNum" sz="quarter" idx="12"/>
          </p:nvPr>
        </p:nvSpPr>
        <p:spPr/>
        <p:txBody>
          <a:bodyPr/>
          <a:lstStyle/>
          <a:p>
            <a:fld id="{5ACA52AF-F19D-405C-AD5F-7D94B96A5CC3}" type="slidenum">
              <a:rPr lang="de-CH" noProof="0" smtClean="0"/>
              <a:t>24</a:t>
            </a:fld>
            <a:endParaRPr lang="de-CH" noProof="0"/>
          </a:p>
        </p:txBody>
      </p:sp>
    </p:spTree>
    <p:extLst>
      <p:ext uri="{BB962C8B-B14F-4D97-AF65-F5344CB8AC3E}">
        <p14:creationId xmlns:p14="http://schemas.microsoft.com/office/powerpoint/2010/main" val="1497382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869A6-2899-2EEE-6859-2F4E6019BF2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67A4585-8B29-01FC-961F-C52B76E057AA}"/>
              </a:ext>
            </a:extLst>
          </p:cNvPr>
          <p:cNvSpPr>
            <a:spLocks noGrp="1"/>
          </p:cNvSpPr>
          <p:nvPr>
            <p:ph type="title"/>
          </p:nvPr>
        </p:nvSpPr>
        <p:spPr/>
        <p:txBody>
          <a:bodyPr/>
          <a:lstStyle/>
          <a:p>
            <a:r>
              <a:rPr lang="en-US" b="1" noProof="0" dirty="0"/>
              <a:t>Framework</a:t>
            </a:r>
            <a:r>
              <a:rPr lang="en-US" noProof="0" dirty="0"/>
              <a:t> – Supply Chain Stakeholder Graph</a:t>
            </a:r>
          </a:p>
        </p:txBody>
      </p:sp>
      <p:sp>
        <p:nvSpPr>
          <p:cNvPr id="4" name="Datumsplatzhalter 3">
            <a:extLst>
              <a:ext uri="{FF2B5EF4-FFF2-40B4-BE49-F238E27FC236}">
                <a16:creationId xmlns:a16="http://schemas.microsoft.com/office/drawing/2014/main" id="{46FF3864-8215-64BF-8738-04ACAE3D58ED}"/>
              </a:ext>
            </a:extLst>
          </p:cNvPr>
          <p:cNvSpPr>
            <a:spLocks noGrp="1"/>
          </p:cNvSpPr>
          <p:nvPr>
            <p:ph type="dt" sz="half" idx="10"/>
          </p:nvPr>
        </p:nvSpPr>
        <p:spPr/>
        <p:txBody>
          <a:bodyPr/>
          <a:lstStyle/>
          <a:p>
            <a:fld id="{E5CB8981-5B5B-4480-B05B-C5E19027F478}"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E38AFDC4-CF0D-2179-8E27-5E9E383558B9}"/>
              </a:ext>
            </a:extLst>
          </p:cNvPr>
          <p:cNvSpPr>
            <a:spLocks noGrp="1"/>
          </p:cNvSpPr>
          <p:nvPr>
            <p:ph type="ftr" sz="quarter" idx="11"/>
          </p:nvPr>
        </p:nvSpPr>
        <p:spPr/>
        <p:txBody>
          <a:bodyPr/>
          <a:lstStyle/>
          <a:p>
            <a:r>
              <a:rPr lang="en-US" noProof="0"/>
              <a:t>Konstantin Pielmaier | Semester Project | Multi-Product Supply Chain Optimization for the Energy System</a:t>
            </a:r>
            <a:endParaRPr lang="en-US" noProof="0" dirty="0"/>
          </a:p>
        </p:txBody>
      </p:sp>
      <p:pic>
        <p:nvPicPr>
          <p:cNvPr id="11" name="Picture 10" descr="A diagram of a diagram of a person&#10;&#10;AI-generated content may be incorrect.">
            <a:extLst>
              <a:ext uri="{FF2B5EF4-FFF2-40B4-BE49-F238E27FC236}">
                <a16:creationId xmlns:a16="http://schemas.microsoft.com/office/drawing/2014/main" id="{B5589D5D-3493-1263-56A1-A5A86845C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37" y="1453703"/>
            <a:ext cx="10800000" cy="4236268"/>
          </a:xfrm>
          <a:prstGeom prst="rect">
            <a:avLst/>
          </a:prstGeom>
        </p:spPr>
      </p:pic>
      <p:sp>
        <p:nvSpPr>
          <p:cNvPr id="12" name="TextBox 11">
            <a:extLst>
              <a:ext uri="{FF2B5EF4-FFF2-40B4-BE49-F238E27FC236}">
                <a16:creationId xmlns:a16="http://schemas.microsoft.com/office/drawing/2014/main" id="{62E63CAB-6E46-E50A-8C17-672B422665F9}"/>
              </a:ext>
            </a:extLst>
          </p:cNvPr>
          <p:cNvSpPr txBox="1"/>
          <p:nvPr/>
        </p:nvSpPr>
        <p:spPr>
          <a:xfrm>
            <a:off x="1771144" y="1084371"/>
            <a:ext cx="1441420" cy="369332"/>
          </a:xfrm>
          <a:prstGeom prst="rect">
            <a:avLst/>
          </a:prstGeom>
          <a:noFill/>
        </p:spPr>
        <p:txBody>
          <a:bodyPr wrap="none" rtlCol="0">
            <a:spAutoFit/>
          </a:bodyPr>
          <a:lstStyle/>
          <a:p>
            <a:r>
              <a:rPr lang="en-US" noProof="0" dirty="0"/>
              <a:t>Node-based</a:t>
            </a:r>
          </a:p>
        </p:txBody>
      </p:sp>
      <p:sp>
        <p:nvSpPr>
          <p:cNvPr id="13" name="TextBox 12">
            <a:extLst>
              <a:ext uri="{FF2B5EF4-FFF2-40B4-BE49-F238E27FC236}">
                <a16:creationId xmlns:a16="http://schemas.microsoft.com/office/drawing/2014/main" id="{3A124358-D3C4-9FC8-6F47-E7A6A8E6B81B}"/>
              </a:ext>
            </a:extLst>
          </p:cNvPr>
          <p:cNvSpPr txBox="1"/>
          <p:nvPr/>
        </p:nvSpPr>
        <p:spPr>
          <a:xfrm>
            <a:off x="7134711" y="1084371"/>
            <a:ext cx="1685077" cy="369332"/>
          </a:xfrm>
          <a:prstGeom prst="rect">
            <a:avLst/>
          </a:prstGeom>
          <a:noFill/>
        </p:spPr>
        <p:txBody>
          <a:bodyPr wrap="none" rtlCol="0">
            <a:spAutoFit/>
          </a:bodyPr>
          <a:lstStyle/>
          <a:p>
            <a:r>
              <a:rPr lang="en-US" noProof="0" dirty="0"/>
              <a:t>Product-based</a:t>
            </a:r>
          </a:p>
        </p:txBody>
      </p:sp>
      <p:sp>
        <p:nvSpPr>
          <p:cNvPr id="14" name="Textplatzhalter 4">
            <a:extLst>
              <a:ext uri="{FF2B5EF4-FFF2-40B4-BE49-F238E27FC236}">
                <a16:creationId xmlns:a16="http://schemas.microsoft.com/office/drawing/2014/main" id="{B973D720-337B-689D-26CB-C76BE05240A9}"/>
              </a:ext>
            </a:extLst>
          </p:cNvPr>
          <p:cNvSpPr txBox="1">
            <a:spLocks/>
          </p:cNvSpPr>
          <p:nvPr/>
        </p:nvSpPr>
        <p:spPr>
          <a:xfrm>
            <a:off x="731837" y="6140229"/>
            <a:ext cx="5364164"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dirty="0"/>
              <a:t>[3] P. A. Tominac and V. M. Zavala, “Economic properties of multi-product supply chains,” </a:t>
            </a:r>
            <a:r>
              <a:rPr lang="en-US" sz="800" i="1" dirty="0"/>
              <a:t>Computers &amp; Chemical Engineering</a:t>
            </a:r>
            <a:r>
              <a:rPr lang="en-US" sz="800" dirty="0"/>
              <a:t>, vol. 145, 2021, </a:t>
            </a:r>
            <a:r>
              <a:rPr lang="en-US" sz="800" dirty="0">
                <a:hlinkClick r:id="rId4"/>
              </a:rPr>
              <a:t>https://doi.org/10.1016/j.compchemeng.2020.107157</a:t>
            </a:r>
            <a:endParaRPr lang="en-US" sz="800" dirty="0"/>
          </a:p>
        </p:txBody>
      </p:sp>
      <p:sp>
        <p:nvSpPr>
          <p:cNvPr id="3" name="Slide Number Placeholder 2">
            <a:extLst>
              <a:ext uri="{FF2B5EF4-FFF2-40B4-BE49-F238E27FC236}">
                <a16:creationId xmlns:a16="http://schemas.microsoft.com/office/drawing/2014/main" id="{F4005345-0685-7022-E5BE-95DCC606BB01}"/>
              </a:ext>
            </a:extLst>
          </p:cNvPr>
          <p:cNvSpPr>
            <a:spLocks noGrp="1"/>
          </p:cNvSpPr>
          <p:nvPr>
            <p:ph type="sldNum" sz="quarter" idx="12"/>
          </p:nvPr>
        </p:nvSpPr>
        <p:spPr/>
        <p:txBody>
          <a:bodyPr/>
          <a:lstStyle/>
          <a:p>
            <a:fld id="{5ACA52AF-F19D-405C-AD5F-7D94B96A5CC3}" type="slidenum">
              <a:rPr lang="de-CH" noProof="0" smtClean="0"/>
              <a:t>25</a:t>
            </a:fld>
            <a:endParaRPr lang="de-CH" noProof="0"/>
          </a:p>
        </p:txBody>
      </p:sp>
    </p:spTree>
    <p:extLst>
      <p:ext uri="{BB962C8B-B14F-4D97-AF65-F5344CB8AC3E}">
        <p14:creationId xmlns:p14="http://schemas.microsoft.com/office/powerpoint/2010/main" val="352375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8CCFB-C819-BA62-8D7C-E46F1B9C8F9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18D19EE-9664-4301-F474-BBDAC40CA1D5}"/>
              </a:ext>
            </a:extLst>
          </p:cNvPr>
          <p:cNvSpPr>
            <a:spLocks noGrp="1"/>
          </p:cNvSpPr>
          <p:nvPr>
            <p:ph type="title"/>
          </p:nvPr>
        </p:nvSpPr>
        <p:spPr/>
        <p:txBody>
          <a:bodyPr/>
          <a:lstStyle/>
          <a:p>
            <a:r>
              <a:rPr lang="en-US" b="1" noProof="0" dirty="0"/>
              <a:t>Motivation</a:t>
            </a:r>
            <a:r>
              <a:rPr lang="en-US" noProof="0" dirty="0"/>
              <a:t> – Overcoming the central planner approach</a:t>
            </a:r>
          </a:p>
        </p:txBody>
      </p:sp>
      <p:sp>
        <p:nvSpPr>
          <p:cNvPr id="4" name="Datumsplatzhalter 3">
            <a:extLst>
              <a:ext uri="{FF2B5EF4-FFF2-40B4-BE49-F238E27FC236}">
                <a16:creationId xmlns:a16="http://schemas.microsoft.com/office/drawing/2014/main" id="{7263D6E9-7AA0-D93E-9EEA-225884AB84A5}"/>
              </a:ext>
            </a:extLst>
          </p:cNvPr>
          <p:cNvSpPr>
            <a:spLocks noGrp="1"/>
          </p:cNvSpPr>
          <p:nvPr>
            <p:ph type="dt" sz="half" idx="10"/>
          </p:nvPr>
        </p:nvSpPr>
        <p:spPr/>
        <p:txBody>
          <a:bodyPr/>
          <a:lstStyle/>
          <a:p>
            <a:fld id="{FDF696DE-11F4-4812-89E8-5AB8FA036BB7}"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680AAA61-4480-2648-417B-A91D3A205424}"/>
              </a:ext>
            </a:extLst>
          </p:cNvPr>
          <p:cNvSpPr>
            <a:spLocks noGrp="1"/>
          </p:cNvSpPr>
          <p:nvPr>
            <p:ph type="ftr" sz="quarter" idx="11"/>
          </p:nvPr>
        </p:nvSpPr>
        <p:spPr/>
        <p:txBody>
          <a:bodyPr/>
          <a:lstStyle/>
          <a:p>
            <a:r>
              <a:rPr lang="en-US" noProof="0"/>
              <a:t>Konstantin Pielmaier | Semester Project | Multi-Product Supply Chain Optimization for the Energy System</a:t>
            </a:r>
            <a:endParaRPr lang="en-US" noProof="0" dirty="0"/>
          </a:p>
        </p:txBody>
      </p:sp>
      <p:sp>
        <p:nvSpPr>
          <p:cNvPr id="5" name="Textplatzhalter 4">
            <a:extLst>
              <a:ext uri="{FF2B5EF4-FFF2-40B4-BE49-F238E27FC236}">
                <a16:creationId xmlns:a16="http://schemas.microsoft.com/office/drawing/2014/main" id="{FCAFC228-B917-5C0F-51B5-E5531E88CE10}"/>
              </a:ext>
            </a:extLst>
          </p:cNvPr>
          <p:cNvSpPr txBox="1">
            <a:spLocks/>
          </p:cNvSpPr>
          <p:nvPr/>
        </p:nvSpPr>
        <p:spPr>
          <a:xfrm>
            <a:off x="731837" y="6140229"/>
            <a:ext cx="5364164"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dirty="0"/>
              <a:t>[1] Yang Shu et al., “Overcoming the central planner approach – Bilevel optimization of the European energy transition,” </a:t>
            </a:r>
            <a:r>
              <a:rPr lang="en-US" sz="800" i="1" dirty="0" err="1"/>
              <a:t>iScience</a:t>
            </a:r>
            <a:r>
              <a:rPr lang="en-US" sz="800" dirty="0"/>
              <a:t>, vol. 27, no. 7, 2024, </a:t>
            </a:r>
            <a:r>
              <a:rPr lang="en-US" sz="800" dirty="0">
                <a:hlinkClick r:id="rId3"/>
              </a:rPr>
              <a:t>https://doi.org/10.1016/j.isci.2024.110168</a:t>
            </a:r>
            <a:endParaRPr lang="en-US" sz="800" dirty="0"/>
          </a:p>
        </p:txBody>
      </p:sp>
      <p:sp>
        <p:nvSpPr>
          <p:cNvPr id="3" name="Slide Number Placeholder 2">
            <a:extLst>
              <a:ext uri="{FF2B5EF4-FFF2-40B4-BE49-F238E27FC236}">
                <a16:creationId xmlns:a16="http://schemas.microsoft.com/office/drawing/2014/main" id="{C9B1FDC7-7B8C-EBE8-C797-4A3D3B47AF92}"/>
              </a:ext>
            </a:extLst>
          </p:cNvPr>
          <p:cNvSpPr>
            <a:spLocks noGrp="1"/>
          </p:cNvSpPr>
          <p:nvPr>
            <p:ph type="sldNum" sz="quarter" idx="12"/>
          </p:nvPr>
        </p:nvSpPr>
        <p:spPr/>
        <p:txBody>
          <a:bodyPr/>
          <a:lstStyle/>
          <a:p>
            <a:fld id="{5ACA52AF-F19D-405C-AD5F-7D94B96A5CC3}" type="slidenum">
              <a:rPr lang="de-CH" noProof="0" smtClean="0"/>
              <a:t>3</a:t>
            </a:fld>
            <a:endParaRPr lang="de-CH" noProof="0"/>
          </a:p>
        </p:txBody>
      </p:sp>
      <p:pic>
        <p:nvPicPr>
          <p:cNvPr id="12" name="Graphic 11" descr="Solar Panels with solid fill">
            <a:extLst>
              <a:ext uri="{FF2B5EF4-FFF2-40B4-BE49-F238E27FC236}">
                <a16:creationId xmlns:a16="http://schemas.microsoft.com/office/drawing/2014/main" id="{3535A6BB-3451-B8B6-B021-1192CE4BF0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0331" y="2293893"/>
            <a:ext cx="914400" cy="914400"/>
          </a:xfrm>
          <a:prstGeom prst="rect">
            <a:avLst/>
          </a:prstGeom>
        </p:spPr>
      </p:pic>
      <p:pic>
        <p:nvPicPr>
          <p:cNvPr id="14" name="Graphic 13" descr="Wind Turbines with solid fill">
            <a:extLst>
              <a:ext uri="{FF2B5EF4-FFF2-40B4-BE49-F238E27FC236}">
                <a16:creationId xmlns:a16="http://schemas.microsoft.com/office/drawing/2014/main" id="{A1757078-6F53-B1A4-BD7D-BC2CCCB7D4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98017" y="2293893"/>
            <a:ext cx="914400" cy="914400"/>
          </a:xfrm>
          <a:prstGeom prst="rect">
            <a:avLst/>
          </a:prstGeom>
        </p:spPr>
      </p:pic>
      <p:pic>
        <p:nvPicPr>
          <p:cNvPr id="18" name="Graphic 17" descr="Power Plant with solid fill">
            <a:extLst>
              <a:ext uri="{FF2B5EF4-FFF2-40B4-BE49-F238E27FC236}">
                <a16:creationId xmlns:a16="http://schemas.microsoft.com/office/drawing/2014/main" id="{832499D2-948B-283E-152E-F4B3FDA41E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39174" y="1379493"/>
            <a:ext cx="914400" cy="914400"/>
          </a:xfrm>
          <a:prstGeom prst="rect">
            <a:avLst/>
          </a:prstGeom>
        </p:spPr>
      </p:pic>
      <p:pic>
        <p:nvPicPr>
          <p:cNvPr id="20" name="Graphic 19" descr="Electric car with solid fill">
            <a:extLst>
              <a:ext uri="{FF2B5EF4-FFF2-40B4-BE49-F238E27FC236}">
                <a16:creationId xmlns:a16="http://schemas.microsoft.com/office/drawing/2014/main" id="{D280FDE4-7060-1071-7728-484B33BF98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80331" y="4013143"/>
            <a:ext cx="914400" cy="914400"/>
          </a:xfrm>
          <a:prstGeom prst="rect">
            <a:avLst/>
          </a:prstGeom>
        </p:spPr>
      </p:pic>
      <p:pic>
        <p:nvPicPr>
          <p:cNvPr id="24" name="Graphic 23" descr="Factory with solid fill">
            <a:extLst>
              <a:ext uri="{FF2B5EF4-FFF2-40B4-BE49-F238E27FC236}">
                <a16:creationId xmlns:a16="http://schemas.microsoft.com/office/drawing/2014/main" id="{E6D582F7-76CD-E009-E39B-4333980DFA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98017" y="4013143"/>
            <a:ext cx="914400" cy="914400"/>
          </a:xfrm>
          <a:prstGeom prst="rect">
            <a:avLst/>
          </a:prstGeom>
        </p:spPr>
      </p:pic>
      <p:pic>
        <p:nvPicPr>
          <p:cNvPr id="8" name="Picture 7" descr="A map of europe with different colored icons&#10;&#10;AI-generated content may be incorrect.">
            <a:extLst>
              <a:ext uri="{FF2B5EF4-FFF2-40B4-BE49-F238E27FC236}">
                <a16:creationId xmlns:a16="http://schemas.microsoft.com/office/drawing/2014/main" id="{D3F95534-2105-AAC3-0869-1908ABFA2DA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03013" y="907435"/>
            <a:ext cx="2893091" cy="5040000"/>
          </a:xfrm>
          <a:prstGeom prst="rect">
            <a:avLst/>
          </a:prstGeom>
        </p:spPr>
      </p:pic>
      <p:sp>
        <p:nvSpPr>
          <p:cNvPr id="9" name="TextBox 8">
            <a:extLst>
              <a:ext uri="{FF2B5EF4-FFF2-40B4-BE49-F238E27FC236}">
                <a16:creationId xmlns:a16="http://schemas.microsoft.com/office/drawing/2014/main" id="{DB710F22-DB73-88AC-B9CE-7C2C737BA791}"/>
              </a:ext>
            </a:extLst>
          </p:cNvPr>
          <p:cNvSpPr txBox="1"/>
          <p:nvPr/>
        </p:nvSpPr>
        <p:spPr>
          <a:xfrm>
            <a:off x="6527302" y="3426052"/>
            <a:ext cx="2738143" cy="369332"/>
          </a:xfrm>
          <a:prstGeom prst="rect">
            <a:avLst/>
          </a:prstGeom>
          <a:noFill/>
        </p:spPr>
        <p:txBody>
          <a:bodyPr wrap="square" rtlCol="0">
            <a:spAutoFit/>
          </a:bodyPr>
          <a:lstStyle/>
          <a:p>
            <a:r>
              <a:rPr lang="en-US" noProof="0" dirty="0"/>
              <a:t>competing </a:t>
            </a:r>
            <a:r>
              <a:rPr lang="en-US" b="1" noProof="0" dirty="0"/>
              <a:t>stakeholders</a:t>
            </a:r>
          </a:p>
        </p:txBody>
      </p:sp>
      <p:sp>
        <p:nvSpPr>
          <p:cNvPr id="30" name="TextBox 29">
            <a:extLst>
              <a:ext uri="{FF2B5EF4-FFF2-40B4-BE49-F238E27FC236}">
                <a16:creationId xmlns:a16="http://schemas.microsoft.com/office/drawing/2014/main" id="{91934D50-4E7F-785C-1713-D30D954AB387}"/>
              </a:ext>
            </a:extLst>
          </p:cNvPr>
          <p:cNvSpPr txBox="1"/>
          <p:nvPr/>
        </p:nvSpPr>
        <p:spPr>
          <a:xfrm>
            <a:off x="7214136" y="4285677"/>
            <a:ext cx="1364476" cy="369332"/>
          </a:xfrm>
          <a:prstGeom prst="rect">
            <a:avLst/>
          </a:prstGeom>
          <a:noFill/>
        </p:spPr>
        <p:txBody>
          <a:bodyPr wrap="none" rtlCol="0">
            <a:spAutoFit/>
          </a:bodyPr>
          <a:lstStyle/>
          <a:p>
            <a:r>
              <a:rPr lang="en-US" noProof="0" dirty="0">
                <a:solidFill>
                  <a:srgbClr val="1269B0"/>
                </a:solidFill>
              </a:rPr>
              <a:t>Consumers</a:t>
            </a:r>
          </a:p>
        </p:txBody>
      </p:sp>
      <p:sp>
        <p:nvSpPr>
          <p:cNvPr id="33" name="TextBox 32">
            <a:extLst>
              <a:ext uri="{FF2B5EF4-FFF2-40B4-BE49-F238E27FC236}">
                <a16:creationId xmlns:a16="http://schemas.microsoft.com/office/drawing/2014/main" id="{EC4691EB-8485-035C-5332-FD97C42BB011}"/>
              </a:ext>
            </a:extLst>
          </p:cNvPr>
          <p:cNvSpPr txBox="1"/>
          <p:nvPr/>
        </p:nvSpPr>
        <p:spPr>
          <a:xfrm>
            <a:off x="7320787" y="2566427"/>
            <a:ext cx="1151174" cy="369332"/>
          </a:xfrm>
          <a:prstGeom prst="rect">
            <a:avLst/>
          </a:prstGeom>
          <a:noFill/>
        </p:spPr>
        <p:txBody>
          <a:bodyPr wrap="square" rtlCol="0">
            <a:spAutoFit/>
          </a:bodyPr>
          <a:lstStyle/>
          <a:p>
            <a:r>
              <a:rPr lang="en-US" noProof="0" dirty="0">
                <a:solidFill>
                  <a:srgbClr val="FF0000"/>
                </a:solidFill>
              </a:rPr>
              <a:t>Suppliers</a:t>
            </a:r>
          </a:p>
        </p:txBody>
      </p:sp>
      <p:pic>
        <p:nvPicPr>
          <p:cNvPr id="10" name="Graphic 9" descr="House with solid fill">
            <a:extLst>
              <a:ext uri="{FF2B5EF4-FFF2-40B4-BE49-F238E27FC236}">
                <a16:creationId xmlns:a16="http://schemas.microsoft.com/office/drawing/2014/main" id="{72E1D4D1-4511-881A-8060-0E238E3FE21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39174" y="4927543"/>
            <a:ext cx="914400" cy="914400"/>
          </a:xfrm>
          <a:prstGeom prst="rect">
            <a:avLst/>
          </a:prstGeom>
        </p:spPr>
      </p:pic>
    </p:spTree>
    <p:extLst>
      <p:ext uri="{BB962C8B-B14F-4D97-AF65-F5344CB8AC3E}">
        <p14:creationId xmlns:p14="http://schemas.microsoft.com/office/powerpoint/2010/main" val="2356385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CD2CB-F627-8136-BADF-AFB4D211B4E1}"/>
            </a:ext>
          </a:extLst>
        </p:cNvPr>
        <p:cNvGrpSpPr/>
        <p:nvPr/>
      </p:nvGrpSpPr>
      <p:grpSpPr>
        <a:xfrm>
          <a:off x="0" y="0"/>
          <a:ext cx="0" cy="0"/>
          <a:chOff x="0" y="0"/>
          <a:chExt cx="0" cy="0"/>
        </a:xfrm>
      </p:grpSpPr>
      <p:sp>
        <p:nvSpPr>
          <p:cNvPr id="11" name="Inhaltsplatzhalter 2">
            <a:extLst>
              <a:ext uri="{FF2B5EF4-FFF2-40B4-BE49-F238E27FC236}">
                <a16:creationId xmlns:a16="http://schemas.microsoft.com/office/drawing/2014/main" id="{CAE9896C-E4D3-3CBA-1F27-BAF0679D5CA7}"/>
              </a:ext>
            </a:extLst>
          </p:cNvPr>
          <p:cNvSpPr txBox="1">
            <a:spLocks/>
          </p:cNvSpPr>
          <p:nvPr/>
        </p:nvSpPr>
        <p:spPr>
          <a:xfrm>
            <a:off x="6095999" y="1328641"/>
            <a:ext cx="4377693" cy="4316457"/>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b="1" dirty="0"/>
          </a:p>
          <a:p>
            <a:pPr marL="0" indent="0">
              <a:buNone/>
            </a:pPr>
            <a:endParaRPr lang="en-US" b="1" dirty="0"/>
          </a:p>
          <a:p>
            <a:pPr marL="0" indent="0">
              <a:buNone/>
            </a:pPr>
            <a:endParaRPr lang="en-US" b="1" dirty="0"/>
          </a:p>
          <a:p>
            <a:pPr marL="0" indent="0">
              <a:buNone/>
            </a:pPr>
            <a:r>
              <a:rPr lang="en-US" b="1" dirty="0"/>
              <a:t>Is central planning a good            enough approximation?</a:t>
            </a:r>
          </a:p>
          <a:p>
            <a:pPr marL="285750" indent="-285750"/>
            <a:r>
              <a:rPr lang="en-US" dirty="0"/>
              <a:t>installed capacity distribution </a:t>
            </a:r>
            <a:r>
              <a:rPr lang="en-US" b="1" dirty="0"/>
              <a:t>±40%</a:t>
            </a:r>
          </a:p>
          <a:p>
            <a:pPr marL="285750" indent="-285750"/>
            <a:r>
              <a:rPr lang="en-US" dirty="0"/>
              <a:t>average market clearing price </a:t>
            </a:r>
            <a:r>
              <a:rPr lang="en-US" b="1" dirty="0"/>
              <a:t>+40%</a:t>
            </a:r>
          </a:p>
        </p:txBody>
      </p:sp>
      <p:sp>
        <p:nvSpPr>
          <p:cNvPr id="2" name="Titel 1">
            <a:extLst>
              <a:ext uri="{FF2B5EF4-FFF2-40B4-BE49-F238E27FC236}">
                <a16:creationId xmlns:a16="http://schemas.microsoft.com/office/drawing/2014/main" id="{DA9C3E7C-8E3A-F7AF-6DB3-BB0DCBF9F02A}"/>
              </a:ext>
            </a:extLst>
          </p:cNvPr>
          <p:cNvSpPr>
            <a:spLocks noGrp="1"/>
          </p:cNvSpPr>
          <p:nvPr>
            <p:ph type="title"/>
          </p:nvPr>
        </p:nvSpPr>
        <p:spPr/>
        <p:txBody>
          <a:bodyPr/>
          <a:lstStyle/>
          <a:p>
            <a:r>
              <a:rPr lang="en-US" b="1" noProof="0" dirty="0"/>
              <a:t>Motivation</a:t>
            </a:r>
            <a:r>
              <a:rPr lang="en-US" noProof="0" dirty="0"/>
              <a:t> – Overcoming the central planner approach</a:t>
            </a:r>
            <a:br>
              <a:rPr lang="en-US" dirty="0"/>
            </a:br>
            <a:r>
              <a:rPr lang="en-US" dirty="0"/>
              <a:t>Bilevel optimization of the European energy transition</a:t>
            </a:r>
            <a:endParaRPr lang="en-US" noProof="0" dirty="0"/>
          </a:p>
        </p:txBody>
      </p:sp>
      <p:sp>
        <p:nvSpPr>
          <p:cNvPr id="4" name="Datumsplatzhalter 3">
            <a:extLst>
              <a:ext uri="{FF2B5EF4-FFF2-40B4-BE49-F238E27FC236}">
                <a16:creationId xmlns:a16="http://schemas.microsoft.com/office/drawing/2014/main" id="{4C9EC075-6F5B-3AC4-D76D-3E98B36E834E}"/>
              </a:ext>
            </a:extLst>
          </p:cNvPr>
          <p:cNvSpPr>
            <a:spLocks noGrp="1"/>
          </p:cNvSpPr>
          <p:nvPr>
            <p:ph type="dt" sz="half" idx="10"/>
          </p:nvPr>
        </p:nvSpPr>
        <p:spPr/>
        <p:txBody>
          <a:bodyPr/>
          <a:lstStyle/>
          <a:p>
            <a:fld id="{97BCEA2F-6E54-4FF1-97E2-FD4D44A96A82}"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FF819C28-DF02-402F-E70C-244113E67035}"/>
              </a:ext>
            </a:extLst>
          </p:cNvPr>
          <p:cNvSpPr>
            <a:spLocks noGrp="1"/>
          </p:cNvSpPr>
          <p:nvPr>
            <p:ph type="ftr" sz="quarter" idx="11"/>
          </p:nvPr>
        </p:nvSpPr>
        <p:spPr/>
        <p:txBody>
          <a:bodyPr/>
          <a:lstStyle/>
          <a:p>
            <a:r>
              <a:rPr lang="en-US" noProof="0"/>
              <a:t>Konstantin Pielmaier | Semester Project | Multi-Product Supply Chain Optimization for the Energy System</a:t>
            </a:r>
            <a:endParaRPr lang="en-US" noProof="0" dirty="0"/>
          </a:p>
        </p:txBody>
      </p:sp>
      <p:sp>
        <p:nvSpPr>
          <p:cNvPr id="8" name="Textplatzhalter 4">
            <a:extLst>
              <a:ext uri="{FF2B5EF4-FFF2-40B4-BE49-F238E27FC236}">
                <a16:creationId xmlns:a16="http://schemas.microsoft.com/office/drawing/2014/main" id="{50E02509-BCA7-6070-9831-F666ACF2F7DA}"/>
              </a:ext>
            </a:extLst>
          </p:cNvPr>
          <p:cNvSpPr txBox="1">
            <a:spLocks/>
          </p:cNvSpPr>
          <p:nvPr/>
        </p:nvSpPr>
        <p:spPr>
          <a:xfrm>
            <a:off x="731837" y="6140229"/>
            <a:ext cx="5364164"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dirty="0"/>
              <a:t>[1] Yang Shu et al., “Overcoming the central planner approach – Bilevel optimization of the European energy transition,” </a:t>
            </a:r>
            <a:r>
              <a:rPr lang="en-US" sz="800" i="1" dirty="0" err="1"/>
              <a:t>iScience</a:t>
            </a:r>
            <a:r>
              <a:rPr lang="en-US" sz="800" dirty="0"/>
              <a:t>, vol. 27, no. 7, 2024, </a:t>
            </a:r>
            <a:r>
              <a:rPr lang="en-US" sz="800" dirty="0">
                <a:hlinkClick r:id="rId3"/>
              </a:rPr>
              <a:t>https://doi.org/10.1016/j.isci.2024.110168</a:t>
            </a:r>
            <a:endParaRPr lang="en-US" sz="800" dirty="0"/>
          </a:p>
        </p:txBody>
      </p:sp>
      <p:sp>
        <p:nvSpPr>
          <p:cNvPr id="5" name="Slide Number Placeholder 4">
            <a:extLst>
              <a:ext uri="{FF2B5EF4-FFF2-40B4-BE49-F238E27FC236}">
                <a16:creationId xmlns:a16="http://schemas.microsoft.com/office/drawing/2014/main" id="{675F0CBD-5E46-9255-615D-513446C26F0F}"/>
              </a:ext>
            </a:extLst>
          </p:cNvPr>
          <p:cNvSpPr>
            <a:spLocks noGrp="1"/>
          </p:cNvSpPr>
          <p:nvPr>
            <p:ph type="sldNum" sz="quarter" idx="12"/>
          </p:nvPr>
        </p:nvSpPr>
        <p:spPr/>
        <p:txBody>
          <a:bodyPr/>
          <a:lstStyle/>
          <a:p>
            <a:fld id="{5ACA52AF-F19D-405C-AD5F-7D94B96A5CC3}" type="slidenum">
              <a:rPr lang="de-CH" noProof="0" smtClean="0"/>
              <a:t>4</a:t>
            </a:fld>
            <a:endParaRPr lang="de-CH" noProof="0"/>
          </a:p>
        </p:txBody>
      </p:sp>
      <p:pic>
        <p:nvPicPr>
          <p:cNvPr id="14" name="Picture 13" descr="A comparison of a map of europe&#10;&#10;AI-generated content may be incorrect.">
            <a:extLst>
              <a:ext uri="{FF2B5EF4-FFF2-40B4-BE49-F238E27FC236}">
                <a16:creationId xmlns:a16="http://schemas.microsoft.com/office/drawing/2014/main" id="{ECD8DBE2-0D61-2407-57AE-B488CBA2C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999" y="1160351"/>
            <a:ext cx="5040000" cy="5040000"/>
          </a:xfrm>
          <a:prstGeom prst="rect">
            <a:avLst/>
          </a:prstGeom>
        </p:spPr>
      </p:pic>
    </p:spTree>
    <p:extLst>
      <p:ext uri="{BB962C8B-B14F-4D97-AF65-F5344CB8AC3E}">
        <p14:creationId xmlns:p14="http://schemas.microsoft.com/office/powerpoint/2010/main" val="3815384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5BBC4-A34E-56D5-369E-04CD23AA468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B54F6A2-1DA1-C0C2-65AE-B25350BC556E}"/>
              </a:ext>
            </a:extLst>
          </p:cNvPr>
          <p:cNvSpPr>
            <a:spLocks noGrp="1"/>
          </p:cNvSpPr>
          <p:nvPr>
            <p:ph type="title"/>
          </p:nvPr>
        </p:nvSpPr>
        <p:spPr/>
        <p:txBody>
          <a:bodyPr/>
          <a:lstStyle/>
          <a:p>
            <a:r>
              <a:rPr lang="en-US" b="1" noProof="0" dirty="0"/>
              <a:t>Motivation</a:t>
            </a:r>
            <a:r>
              <a:rPr lang="en-US" noProof="0" dirty="0"/>
              <a:t> – Overcoming the central planner approach</a:t>
            </a:r>
            <a:br>
              <a:rPr lang="en-US" noProof="0" dirty="0"/>
            </a:br>
            <a:r>
              <a:rPr lang="en-US" dirty="0"/>
              <a:t>Bilevel optimization of the European energy transition </a:t>
            </a:r>
            <a:endParaRPr lang="en-US" noProof="0" dirty="0"/>
          </a:p>
        </p:txBody>
      </p:sp>
      <p:sp>
        <p:nvSpPr>
          <p:cNvPr id="3" name="Inhaltsplatzhalter 2">
            <a:extLst>
              <a:ext uri="{FF2B5EF4-FFF2-40B4-BE49-F238E27FC236}">
                <a16:creationId xmlns:a16="http://schemas.microsoft.com/office/drawing/2014/main" id="{4A759DB7-91C1-FC64-D7DD-2A1B60F28C2E}"/>
              </a:ext>
            </a:extLst>
          </p:cNvPr>
          <p:cNvSpPr>
            <a:spLocks noGrp="1"/>
          </p:cNvSpPr>
          <p:nvPr>
            <p:ph idx="1"/>
          </p:nvPr>
        </p:nvSpPr>
        <p:spPr>
          <a:xfrm>
            <a:off x="6095999" y="1328641"/>
            <a:ext cx="5040001" cy="4316457"/>
          </a:xfrm>
        </p:spPr>
        <p:txBody>
          <a:bodyPr/>
          <a:lstStyle/>
          <a:p>
            <a:pPr marL="0" indent="0">
              <a:buNone/>
            </a:pPr>
            <a:r>
              <a:rPr lang="en-US" b="1" dirty="0"/>
              <a:t>Limitation:</a:t>
            </a:r>
          </a:p>
          <a:p>
            <a:r>
              <a:rPr lang="en-US" dirty="0"/>
              <a:t>bilevel</a:t>
            </a:r>
            <a:r>
              <a:rPr lang="en-US" noProof="0" dirty="0"/>
              <a:t> </a:t>
            </a:r>
            <a:r>
              <a:rPr lang="en-US" dirty="0">
                <a:sym typeface="Wingdings" panose="05000000000000000000" pitchFamily="2" charset="2"/>
              </a:rPr>
              <a:t></a:t>
            </a:r>
            <a:r>
              <a:rPr lang="en-US" noProof="0" dirty="0">
                <a:sym typeface="Wingdings" panose="05000000000000000000" pitchFamily="2" charset="2"/>
              </a:rPr>
              <a:t> computationally complex</a:t>
            </a:r>
            <a:endParaRPr lang="en-US" noProof="0" dirty="0"/>
          </a:p>
          <a:p>
            <a:r>
              <a:rPr lang="en-US" dirty="0"/>
              <a:t>only</a:t>
            </a:r>
            <a:r>
              <a:rPr lang="en-US" noProof="0" dirty="0"/>
              <a:t> major strategic decisions at country scale</a:t>
            </a:r>
          </a:p>
          <a:p>
            <a:pPr marL="0" indent="0">
              <a:buNone/>
            </a:pPr>
            <a:r>
              <a:rPr lang="en-US" b="1" dirty="0"/>
              <a:t>Outlook:</a:t>
            </a:r>
            <a:endParaRPr lang="en-US" noProof="0" dirty="0"/>
          </a:p>
          <a:p>
            <a:r>
              <a:rPr lang="en-US" noProof="0" dirty="0"/>
              <a:t>investigate competing industry stakeholders</a:t>
            </a:r>
          </a:p>
          <a:p>
            <a:pPr marL="0" indent="0">
              <a:buNone/>
            </a:pPr>
            <a:r>
              <a:rPr lang="en-US" dirty="0">
                <a:solidFill>
                  <a:srgbClr val="00B050"/>
                </a:solidFill>
              </a:rPr>
              <a:t>    better market effects</a:t>
            </a:r>
          </a:p>
          <a:p>
            <a:pPr marL="0" indent="0">
              <a:buNone/>
            </a:pPr>
            <a:r>
              <a:rPr lang="en-US" dirty="0">
                <a:solidFill>
                  <a:srgbClr val="FF0000"/>
                </a:solidFill>
              </a:rPr>
              <a:t>    </a:t>
            </a:r>
            <a:r>
              <a:rPr lang="en-US" noProof="0" dirty="0">
                <a:solidFill>
                  <a:srgbClr val="FF0000"/>
                </a:solidFill>
              </a:rPr>
              <a:t>even more complex</a:t>
            </a:r>
            <a:endParaRPr lang="en-US" dirty="0">
              <a:solidFill>
                <a:srgbClr val="FF0000"/>
              </a:solidFill>
            </a:endParaRPr>
          </a:p>
          <a:p>
            <a:pPr marL="0" indent="0">
              <a:buNone/>
            </a:pPr>
            <a:r>
              <a:rPr lang="en-US" b="1" noProof="0" dirty="0"/>
              <a:t>Further</a:t>
            </a:r>
            <a:r>
              <a:rPr lang="en-US" b="1" dirty="0"/>
              <a:t>:</a:t>
            </a:r>
            <a:r>
              <a:rPr lang="en-US" noProof="0" dirty="0"/>
              <a:t> </a:t>
            </a:r>
          </a:p>
          <a:p>
            <a:r>
              <a:rPr lang="en-US" noProof="0" dirty="0"/>
              <a:t>multi-sector coupling</a:t>
            </a:r>
          </a:p>
          <a:p>
            <a:r>
              <a:rPr lang="en-US" noProof="0" dirty="0"/>
              <a:t>spatio-temporal resolution </a:t>
            </a:r>
          </a:p>
          <a:p>
            <a:r>
              <a:rPr lang="en-US" noProof="0" dirty="0"/>
              <a:t>uncertainty</a:t>
            </a:r>
            <a:endParaRPr lang="en-US" b="1" noProof="0" dirty="0">
              <a:solidFill>
                <a:srgbClr val="FF0000"/>
              </a:solidFill>
            </a:endParaRPr>
          </a:p>
        </p:txBody>
      </p:sp>
      <p:sp>
        <p:nvSpPr>
          <p:cNvPr id="4" name="Datumsplatzhalter 3">
            <a:extLst>
              <a:ext uri="{FF2B5EF4-FFF2-40B4-BE49-F238E27FC236}">
                <a16:creationId xmlns:a16="http://schemas.microsoft.com/office/drawing/2014/main" id="{F3B085E1-18C3-AAD2-644A-BF9FD2DDA2B5}"/>
              </a:ext>
            </a:extLst>
          </p:cNvPr>
          <p:cNvSpPr>
            <a:spLocks noGrp="1"/>
          </p:cNvSpPr>
          <p:nvPr>
            <p:ph type="dt" sz="half" idx="10"/>
          </p:nvPr>
        </p:nvSpPr>
        <p:spPr/>
        <p:txBody>
          <a:bodyPr/>
          <a:lstStyle/>
          <a:p>
            <a:fld id="{85169F97-A42E-48B8-8F3D-B2534A0E5CF4}"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A6308063-85EE-1F8E-E34D-60D07E5AB2A7}"/>
              </a:ext>
            </a:extLst>
          </p:cNvPr>
          <p:cNvSpPr>
            <a:spLocks noGrp="1"/>
          </p:cNvSpPr>
          <p:nvPr>
            <p:ph type="ftr" sz="quarter" idx="11"/>
          </p:nvPr>
        </p:nvSpPr>
        <p:spPr/>
        <p:txBody>
          <a:bodyPr/>
          <a:lstStyle/>
          <a:p>
            <a:r>
              <a:rPr lang="en-US" noProof="0"/>
              <a:t>Konstantin Pielmaier | Semester Project | Multi-Product Supply Chain Optimization for the Energy System</a:t>
            </a:r>
            <a:endParaRPr lang="en-US" noProof="0" dirty="0"/>
          </a:p>
        </p:txBody>
      </p:sp>
      <p:sp>
        <p:nvSpPr>
          <p:cNvPr id="5" name="Textplatzhalter 4">
            <a:extLst>
              <a:ext uri="{FF2B5EF4-FFF2-40B4-BE49-F238E27FC236}">
                <a16:creationId xmlns:a16="http://schemas.microsoft.com/office/drawing/2014/main" id="{0361BBA6-9329-6B10-AFE2-C31CE99FE2D2}"/>
              </a:ext>
            </a:extLst>
          </p:cNvPr>
          <p:cNvSpPr txBox="1">
            <a:spLocks/>
          </p:cNvSpPr>
          <p:nvPr/>
        </p:nvSpPr>
        <p:spPr>
          <a:xfrm>
            <a:off x="731837" y="6140229"/>
            <a:ext cx="5364164"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dirty="0"/>
              <a:t>[1] Yang Shu et al., “Overcoming the central planner approach – Bilevel optimization of the European energy transition,” </a:t>
            </a:r>
            <a:r>
              <a:rPr lang="en-US" sz="800" i="1" dirty="0" err="1"/>
              <a:t>iScience</a:t>
            </a:r>
            <a:r>
              <a:rPr lang="en-US" sz="800" dirty="0"/>
              <a:t>, vol. 27, no. 7, 2024, </a:t>
            </a:r>
            <a:r>
              <a:rPr lang="en-US" sz="800" dirty="0">
                <a:hlinkClick r:id="rId3"/>
              </a:rPr>
              <a:t>https://doi.org/10.1016/j.isci.2024.110168</a:t>
            </a:r>
            <a:endParaRPr lang="en-US" sz="800" dirty="0"/>
          </a:p>
        </p:txBody>
      </p:sp>
      <p:sp>
        <p:nvSpPr>
          <p:cNvPr id="6" name="Slide Number Placeholder 5">
            <a:extLst>
              <a:ext uri="{FF2B5EF4-FFF2-40B4-BE49-F238E27FC236}">
                <a16:creationId xmlns:a16="http://schemas.microsoft.com/office/drawing/2014/main" id="{39F5053C-9190-1A90-A0F6-963E536C2D40}"/>
              </a:ext>
            </a:extLst>
          </p:cNvPr>
          <p:cNvSpPr>
            <a:spLocks noGrp="1"/>
          </p:cNvSpPr>
          <p:nvPr>
            <p:ph type="sldNum" sz="quarter" idx="12"/>
          </p:nvPr>
        </p:nvSpPr>
        <p:spPr/>
        <p:txBody>
          <a:bodyPr/>
          <a:lstStyle/>
          <a:p>
            <a:fld id="{5ACA52AF-F19D-405C-AD5F-7D94B96A5CC3}" type="slidenum">
              <a:rPr lang="de-CH" noProof="0" smtClean="0"/>
              <a:t>5</a:t>
            </a:fld>
            <a:endParaRPr lang="de-CH" noProof="0"/>
          </a:p>
        </p:txBody>
      </p:sp>
      <p:pic>
        <p:nvPicPr>
          <p:cNvPr id="17" name="Picture 16" descr="A comparison of a map of europe&#10;&#10;AI-generated content may be incorrect.">
            <a:extLst>
              <a:ext uri="{FF2B5EF4-FFF2-40B4-BE49-F238E27FC236}">
                <a16:creationId xmlns:a16="http://schemas.microsoft.com/office/drawing/2014/main" id="{973E80F1-B4EC-69E8-5002-1F6A4D3FD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999" y="1160351"/>
            <a:ext cx="5040000" cy="5040000"/>
          </a:xfrm>
          <a:prstGeom prst="rect">
            <a:avLst/>
          </a:prstGeom>
        </p:spPr>
      </p:pic>
      <p:pic>
        <p:nvPicPr>
          <p:cNvPr id="18" name="Graphic 17" descr="Badge Unfollow with solid fill">
            <a:extLst>
              <a:ext uri="{FF2B5EF4-FFF2-40B4-BE49-F238E27FC236}">
                <a16:creationId xmlns:a16="http://schemas.microsoft.com/office/drawing/2014/main" id="{CF3C2267-F570-BD25-F04F-A166A90BC5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03131" y="3762299"/>
            <a:ext cx="270000" cy="270000"/>
          </a:xfrm>
          <a:prstGeom prst="rect">
            <a:avLst/>
          </a:prstGeom>
        </p:spPr>
      </p:pic>
      <p:pic>
        <p:nvPicPr>
          <p:cNvPr id="19" name="Graphic 18" descr="Badge Follow with solid fill">
            <a:extLst>
              <a:ext uri="{FF2B5EF4-FFF2-40B4-BE49-F238E27FC236}">
                <a16:creationId xmlns:a16="http://schemas.microsoft.com/office/drawing/2014/main" id="{471E5E05-EC4A-A775-B622-53334F74DC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03131" y="3349673"/>
            <a:ext cx="270000" cy="270000"/>
          </a:xfrm>
          <a:prstGeom prst="rect">
            <a:avLst/>
          </a:prstGeom>
        </p:spPr>
      </p:pic>
    </p:spTree>
    <p:extLst>
      <p:ext uri="{BB962C8B-B14F-4D97-AF65-F5344CB8AC3E}">
        <p14:creationId xmlns:p14="http://schemas.microsoft.com/office/powerpoint/2010/main" val="711045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64CC-0028-136E-528C-21171FFD1194}"/>
            </a:ext>
          </a:extLst>
        </p:cNvPr>
        <p:cNvGrpSpPr/>
        <p:nvPr/>
      </p:nvGrpSpPr>
      <p:grpSpPr>
        <a:xfrm>
          <a:off x="0" y="0"/>
          <a:ext cx="0" cy="0"/>
          <a:chOff x="0" y="0"/>
          <a:chExt cx="0" cy="0"/>
        </a:xfrm>
      </p:grpSpPr>
      <p:sp>
        <p:nvSpPr>
          <p:cNvPr id="4" name="Datumsplatzhalter 3">
            <a:extLst>
              <a:ext uri="{FF2B5EF4-FFF2-40B4-BE49-F238E27FC236}">
                <a16:creationId xmlns:a16="http://schemas.microsoft.com/office/drawing/2014/main" id="{D0500A27-7A95-AB80-EB02-94225BC9E36E}"/>
              </a:ext>
            </a:extLst>
          </p:cNvPr>
          <p:cNvSpPr>
            <a:spLocks noGrp="1"/>
          </p:cNvSpPr>
          <p:nvPr>
            <p:ph type="dt" sz="half" idx="10"/>
          </p:nvPr>
        </p:nvSpPr>
        <p:spPr/>
        <p:txBody>
          <a:bodyPr/>
          <a:lstStyle/>
          <a:p>
            <a:fld id="{FDA76695-578E-4331-84B2-957509C3AE7B}"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616CCECB-A67C-D7DA-7566-48622B9277FC}"/>
              </a:ext>
            </a:extLst>
          </p:cNvPr>
          <p:cNvSpPr>
            <a:spLocks noGrp="1"/>
          </p:cNvSpPr>
          <p:nvPr>
            <p:ph type="ftr" sz="quarter" idx="11"/>
          </p:nvPr>
        </p:nvSpPr>
        <p:spPr/>
        <p:txBody>
          <a:bodyPr/>
          <a:lstStyle/>
          <a:p>
            <a:r>
              <a:rPr lang="en-US" noProof="0"/>
              <a:t>Konstantin Pielmaier | Semester Project | Multi-Product Supply Chain Optimization for the Energy System</a:t>
            </a:r>
            <a:endParaRPr lang="en-US" noProof="0" dirty="0"/>
          </a:p>
        </p:txBody>
      </p:sp>
      <p:sp>
        <p:nvSpPr>
          <p:cNvPr id="5" name="Slide Number Placeholder 4">
            <a:extLst>
              <a:ext uri="{FF2B5EF4-FFF2-40B4-BE49-F238E27FC236}">
                <a16:creationId xmlns:a16="http://schemas.microsoft.com/office/drawing/2014/main" id="{02D24C54-6305-6945-A0F0-EBE711AC3E37}"/>
              </a:ext>
            </a:extLst>
          </p:cNvPr>
          <p:cNvSpPr>
            <a:spLocks noGrp="1"/>
          </p:cNvSpPr>
          <p:nvPr>
            <p:ph type="sldNum" sz="quarter" idx="12"/>
          </p:nvPr>
        </p:nvSpPr>
        <p:spPr/>
        <p:txBody>
          <a:bodyPr/>
          <a:lstStyle/>
          <a:p>
            <a:fld id="{5ACA52AF-F19D-405C-AD5F-7D94B96A5CC3}" type="slidenum">
              <a:rPr lang="de-CH" noProof="0" smtClean="0"/>
              <a:t>6</a:t>
            </a:fld>
            <a:endParaRPr lang="de-CH" noProof="0"/>
          </a:p>
        </p:txBody>
      </p:sp>
      <p:grpSp>
        <p:nvGrpSpPr>
          <p:cNvPr id="2" name="Group 1">
            <a:extLst>
              <a:ext uri="{FF2B5EF4-FFF2-40B4-BE49-F238E27FC236}">
                <a16:creationId xmlns:a16="http://schemas.microsoft.com/office/drawing/2014/main" id="{FE3A02D2-EE74-5347-1870-A760B9ED6028}"/>
              </a:ext>
            </a:extLst>
          </p:cNvPr>
          <p:cNvGrpSpPr/>
          <p:nvPr/>
        </p:nvGrpSpPr>
        <p:grpSpPr>
          <a:xfrm>
            <a:off x="1942622" y="945639"/>
            <a:ext cx="8306756" cy="4966722"/>
            <a:chOff x="1942622" y="442278"/>
            <a:chExt cx="8306756" cy="4966722"/>
          </a:xfrm>
        </p:grpSpPr>
        <p:sp>
          <p:nvSpPr>
            <p:cNvPr id="20" name="Isosceles Triangle 19">
              <a:extLst>
                <a:ext uri="{FF2B5EF4-FFF2-40B4-BE49-F238E27FC236}">
                  <a16:creationId xmlns:a16="http://schemas.microsoft.com/office/drawing/2014/main" id="{A6D6E774-A982-61F1-C4E6-517C54033654}"/>
                </a:ext>
              </a:extLst>
            </p:cNvPr>
            <p:cNvSpPr/>
            <p:nvPr/>
          </p:nvSpPr>
          <p:spPr>
            <a:xfrm>
              <a:off x="4746000" y="2349000"/>
              <a:ext cx="2700000" cy="2160000"/>
            </a:xfrm>
            <a:prstGeom prst="triangle">
              <a:avLst/>
            </a:prstGeom>
            <a:noFill/>
            <a:ln w="76200">
              <a:solidFill>
                <a:srgbClr val="007A96">
                  <a:alpha val="50000"/>
                </a:srgb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CH" b="1" dirty="0">
                  <a:solidFill>
                    <a:schemeClr val="tx1">
                      <a:alpha val="50000"/>
                    </a:schemeClr>
                  </a:solidFill>
                </a:rPr>
                <a:t>Modelling</a:t>
              </a:r>
            </a:p>
            <a:p>
              <a:pPr algn="ctr"/>
              <a:r>
                <a:rPr lang="de-CH" dirty="0">
                  <a:solidFill>
                    <a:schemeClr val="tx1">
                      <a:alpha val="50000"/>
                    </a:schemeClr>
                  </a:solidFill>
                </a:rPr>
                <a:t>Integration</a:t>
              </a:r>
              <a:endParaRPr lang="en-US" dirty="0">
                <a:solidFill>
                  <a:schemeClr val="tx1">
                    <a:alpha val="50000"/>
                  </a:schemeClr>
                </a:solidFill>
              </a:endParaRPr>
            </a:p>
          </p:txBody>
        </p:sp>
        <p:sp>
          <p:nvSpPr>
            <p:cNvPr id="21" name="Rectangle 20">
              <a:extLst>
                <a:ext uri="{FF2B5EF4-FFF2-40B4-BE49-F238E27FC236}">
                  <a16:creationId xmlns:a16="http://schemas.microsoft.com/office/drawing/2014/main" id="{A430BFBC-B09E-FDC8-C941-1F48F30B33EA}"/>
                </a:ext>
              </a:extLst>
            </p:cNvPr>
            <p:cNvSpPr/>
            <p:nvPr/>
          </p:nvSpPr>
          <p:spPr>
            <a:xfrm>
              <a:off x="1942622" y="3609000"/>
              <a:ext cx="2700000" cy="1800000"/>
            </a:xfrm>
            <a:prstGeom prst="rect">
              <a:avLst/>
            </a:prstGeom>
            <a:noFill/>
            <a:ln w="76200">
              <a:solidFill>
                <a:srgbClr val="1269B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alpha val="50000"/>
                    </a:schemeClr>
                  </a:solidFill>
                </a:rPr>
                <a:t>Starting point </a:t>
              </a:r>
              <a:r>
                <a:rPr lang="en-US" dirty="0">
                  <a:solidFill>
                    <a:schemeClr val="tx1">
                      <a:alpha val="50000"/>
                    </a:schemeClr>
                  </a:solidFill>
                </a:rPr>
                <a:t>EnergyScope TD</a:t>
              </a:r>
            </a:p>
          </p:txBody>
        </p:sp>
        <p:sp>
          <p:nvSpPr>
            <p:cNvPr id="22" name="Rectangle 21">
              <a:extLst>
                <a:ext uri="{FF2B5EF4-FFF2-40B4-BE49-F238E27FC236}">
                  <a16:creationId xmlns:a16="http://schemas.microsoft.com/office/drawing/2014/main" id="{FBCDA376-6C97-DBCB-299B-B576C91FFF75}"/>
                </a:ext>
              </a:extLst>
            </p:cNvPr>
            <p:cNvSpPr/>
            <p:nvPr/>
          </p:nvSpPr>
          <p:spPr>
            <a:xfrm>
              <a:off x="7549378" y="3609000"/>
              <a:ext cx="2700000" cy="1800000"/>
            </a:xfrm>
            <a:prstGeom prst="rect">
              <a:avLst/>
            </a:prstGeom>
            <a:noFill/>
            <a:ln w="76200">
              <a:solidFill>
                <a:srgbClr val="1269B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alpha val="50000"/>
                    </a:schemeClr>
                  </a:solidFill>
                </a:rPr>
                <a:t>Framework</a:t>
              </a:r>
              <a:r>
                <a:rPr lang="en-US" dirty="0">
                  <a:solidFill>
                    <a:schemeClr val="tx1">
                      <a:alpha val="50000"/>
                    </a:schemeClr>
                  </a:solidFill>
                </a:rPr>
                <a:t> </a:t>
              </a:r>
            </a:p>
            <a:p>
              <a:pPr algn="ctr"/>
              <a:r>
                <a:rPr lang="en-US" dirty="0">
                  <a:solidFill>
                    <a:schemeClr val="tx1">
                      <a:alpha val="50000"/>
                    </a:schemeClr>
                  </a:solidFill>
                </a:rPr>
                <a:t>Multi-product </a:t>
              </a:r>
            </a:p>
            <a:p>
              <a:pPr algn="ctr"/>
              <a:r>
                <a:rPr lang="en-US" dirty="0">
                  <a:solidFill>
                    <a:schemeClr val="tx1">
                      <a:alpha val="50000"/>
                    </a:schemeClr>
                  </a:solidFill>
                </a:rPr>
                <a:t>supply chain</a:t>
              </a:r>
            </a:p>
          </p:txBody>
        </p:sp>
        <p:sp>
          <p:nvSpPr>
            <p:cNvPr id="23" name="Rectangle 22">
              <a:extLst>
                <a:ext uri="{FF2B5EF4-FFF2-40B4-BE49-F238E27FC236}">
                  <a16:creationId xmlns:a16="http://schemas.microsoft.com/office/drawing/2014/main" id="{9A66810B-6696-980E-8FEE-67F4B48F0BD9}"/>
                </a:ext>
              </a:extLst>
            </p:cNvPr>
            <p:cNvSpPr/>
            <p:nvPr/>
          </p:nvSpPr>
          <p:spPr>
            <a:xfrm>
              <a:off x="5196000" y="442278"/>
              <a:ext cx="1800000" cy="1800000"/>
            </a:xfrm>
            <a:prstGeom prst="rect">
              <a:avLst/>
            </a:prstGeom>
            <a:ln w="762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Motivation</a:t>
              </a:r>
              <a:r>
                <a:rPr lang="en-US" dirty="0"/>
                <a:t> Overcome central planner</a:t>
              </a:r>
            </a:p>
          </p:txBody>
        </p:sp>
        <p:pic>
          <p:nvPicPr>
            <p:cNvPr id="24" name="Picture 23" descr="A comparison of a map of europe&#10;&#10;AI-generated content may be incorrect.">
              <a:extLst>
                <a:ext uri="{FF2B5EF4-FFF2-40B4-BE49-F238E27FC236}">
                  <a16:creationId xmlns:a16="http://schemas.microsoft.com/office/drawing/2014/main" id="{B4098AFD-A416-D4CE-32BD-2ED5845BE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260" y="1792278"/>
              <a:ext cx="917480" cy="900000"/>
            </a:xfrm>
            <a:prstGeom prst="rect">
              <a:avLst/>
            </a:prstGeom>
          </p:spPr>
        </p:pic>
      </p:grpSp>
    </p:spTree>
    <p:extLst>
      <p:ext uri="{BB962C8B-B14F-4D97-AF65-F5344CB8AC3E}">
        <p14:creationId xmlns:p14="http://schemas.microsoft.com/office/powerpoint/2010/main" val="1190968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4B812-E821-A0E2-8C13-FC17ED1B78DE}"/>
            </a:ext>
          </a:extLst>
        </p:cNvPr>
        <p:cNvGrpSpPr/>
        <p:nvPr/>
      </p:nvGrpSpPr>
      <p:grpSpPr>
        <a:xfrm>
          <a:off x="0" y="0"/>
          <a:ext cx="0" cy="0"/>
          <a:chOff x="0" y="0"/>
          <a:chExt cx="0" cy="0"/>
        </a:xfrm>
      </p:grpSpPr>
      <p:sp>
        <p:nvSpPr>
          <p:cNvPr id="4" name="Datumsplatzhalter 3">
            <a:extLst>
              <a:ext uri="{FF2B5EF4-FFF2-40B4-BE49-F238E27FC236}">
                <a16:creationId xmlns:a16="http://schemas.microsoft.com/office/drawing/2014/main" id="{DC66C082-6DD8-8496-7619-E938D97D5B76}"/>
              </a:ext>
            </a:extLst>
          </p:cNvPr>
          <p:cNvSpPr>
            <a:spLocks noGrp="1"/>
          </p:cNvSpPr>
          <p:nvPr>
            <p:ph type="dt" sz="half" idx="10"/>
          </p:nvPr>
        </p:nvSpPr>
        <p:spPr/>
        <p:txBody>
          <a:bodyPr/>
          <a:lstStyle/>
          <a:p>
            <a:fld id="{FDA76695-578E-4331-84B2-957509C3AE7B}"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41F914B5-3C5F-8D40-0108-50A252BEC321}"/>
              </a:ext>
            </a:extLst>
          </p:cNvPr>
          <p:cNvSpPr>
            <a:spLocks noGrp="1"/>
          </p:cNvSpPr>
          <p:nvPr>
            <p:ph type="ftr" sz="quarter" idx="11"/>
          </p:nvPr>
        </p:nvSpPr>
        <p:spPr/>
        <p:txBody>
          <a:bodyPr/>
          <a:lstStyle/>
          <a:p>
            <a:r>
              <a:rPr lang="en-US" noProof="0"/>
              <a:t>Konstantin Pielmaier | Semester Project | Multi-Product Supply Chain Optimization for the Energy System</a:t>
            </a:r>
            <a:endParaRPr lang="en-US" noProof="0" dirty="0"/>
          </a:p>
        </p:txBody>
      </p:sp>
      <p:sp>
        <p:nvSpPr>
          <p:cNvPr id="5" name="Slide Number Placeholder 4">
            <a:extLst>
              <a:ext uri="{FF2B5EF4-FFF2-40B4-BE49-F238E27FC236}">
                <a16:creationId xmlns:a16="http://schemas.microsoft.com/office/drawing/2014/main" id="{00BF5A60-7176-50C8-0809-4933F0E6E3E6}"/>
              </a:ext>
            </a:extLst>
          </p:cNvPr>
          <p:cNvSpPr>
            <a:spLocks noGrp="1"/>
          </p:cNvSpPr>
          <p:nvPr>
            <p:ph type="sldNum" sz="quarter" idx="12"/>
          </p:nvPr>
        </p:nvSpPr>
        <p:spPr/>
        <p:txBody>
          <a:bodyPr/>
          <a:lstStyle/>
          <a:p>
            <a:fld id="{5ACA52AF-F19D-405C-AD5F-7D94B96A5CC3}" type="slidenum">
              <a:rPr lang="de-CH" noProof="0" smtClean="0"/>
              <a:t>7</a:t>
            </a:fld>
            <a:endParaRPr lang="de-CH" noProof="0"/>
          </a:p>
        </p:txBody>
      </p:sp>
      <p:grpSp>
        <p:nvGrpSpPr>
          <p:cNvPr id="2" name="Group 1">
            <a:extLst>
              <a:ext uri="{FF2B5EF4-FFF2-40B4-BE49-F238E27FC236}">
                <a16:creationId xmlns:a16="http://schemas.microsoft.com/office/drawing/2014/main" id="{50E5758C-4BA7-957C-86E5-F252CD66E388}"/>
              </a:ext>
            </a:extLst>
          </p:cNvPr>
          <p:cNvGrpSpPr/>
          <p:nvPr/>
        </p:nvGrpSpPr>
        <p:grpSpPr>
          <a:xfrm>
            <a:off x="1942622" y="945639"/>
            <a:ext cx="8306756" cy="4966722"/>
            <a:chOff x="1942622" y="442278"/>
            <a:chExt cx="8306756" cy="4966722"/>
          </a:xfrm>
        </p:grpSpPr>
        <p:sp>
          <p:nvSpPr>
            <p:cNvPr id="20" name="Isosceles Triangle 19">
              <a:extLst>
                <a:ext uri="{FF2B5EF4-FFF2-40B4-BE49-F238E27FC236}">
                  <a16:creationId xmlns:a16="http://schemas.microsoft.com/office/drawing/2014/main" id="{38CE3BF0-8FA8-08D3-0292-ED1FDA39A682}"/>
                </a:ext>
              </a:extLst>
            </p:cNvPr>
            <p:cNvSpPr/>
            <p:nvPr/>
          </p:nvSpPr>
          <p:spPr>
            <a:xfrm>
              <a:off x="4746000" y="2349000"/>
              <a:ext cx="2700000" cy="2160000"/>
            </a:xfrm>
            <a:prstGeom prst="triangle">
              <a:avLst/>
            </a:prstGeom>
            <a:noFill/>
            <a:ln w="76200">
              <a:solidFill>
                <a:srgbClr val="007A96">
                  <a:alpha val="50000"/>
                </a:srgb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CH" b="1" dirty="0">
                  <a:solidFill>
                    <a:schemeClr val="tx1">
                      <a:alpha val="50000"/>
                    </a:schemeClr>
                  </a:solidFill>
                </a:rPr>
                <a:t>Modelling</a:t>
              </a:r>
            </a:p>
            <a:p>
              <a:pPr algn="ctr"/>
              <a:r>
                <a:rPr lang="de-CH" dirty="0">
                  <a:solidFill>
                    <a:schemeClr val="tx1">
                      <a:alpha val="50000"/>
                    </a:schemeClr>
                  </a:solidFill>
                </a:rPr>
                <a:t>Integration</a:t>
              </a:r>
              <a:endParaRPr lang="en-US" dirty="0">
                <a:solidFill>
                  <a:schemeClr val="tx1">
                    <a:alpha val="50000"/>
                  </a:schemeClr>
                </a:solidFill>
              </a:endParaRPr>
            </a:p>
          </p:txBody>
        </p:sp>
        <p:sp>
          <p:nvSpPr>
            <p:cNvPr id="21" name="Rectangle 20">
              <a:extLst>
                <a:ext uri="{FF2B5EF4-FFF2-40B4-BE49-F238E27FC236}">
                  <a16:creationId xmlns:a16="http://schemas.microsoft.com/office/drawing/2014/main" id="{ECAFB5EA-8B76-1904-5F59-9D022895E820}"/>
                </a:ext>
              </a:extLst>
            </p:cNvPr>
            <p:cNvSpPr/>
            <p:nvPr/>
          </p:nvSpPr>
          <p:spPr>
            <a:xfrm>
              <a:off x="1942622" y="3609000"/>
              <a:ext cx="2700000" cy="1800000"/>
            </a:xfrm>
            <a:prstGeom prst="rect">
              <a:avLst/>
            </a:prstGeom>
            <a:ln w="76200">
              <a:solidFill>
                <a:srgbClr val="1269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Starting point </a:t>
              </a:r>
              <a:r>
                <a:rPr lang="en-US" dirty="0"/>
                <a:t>EnergyScope TD</a:t>
              </a:r>
            </a:p>
          </p:txBody>
        </p:sp>
        <p:sp>
          <p:nvSpPr>
            <p:cNvPr id="22" name="Rectangle 21">
              <a:extLst>
                <a:ext uri="{FF2B5EF4-FFF2-40B4-BE49-F238E27FC236}">
                  <a16:creationId xmlns:a16="http://schemas.microsoft.com/office/drawing/2014/main" id="{8EF2E9AF-27F0-90AE-4F22-F4F08E4411DA}"/>
                </a:ext>
              </a:extLst>
            </p:cNvPr>
            <p:cNvSpPr/>
            <p:nvPr/>
          </p:nvSpPr>
          <p:spPr>
            <a:xfrm>
              <a:off x="7549378" y="3609000"/>
              <a:ext cx="2700000" cy="1800000"/>
            </a:xfrm>
            <a:prstGeom prst="rect">
              <a:avLst/>
            </a:prstGeom>
            <a:noFill/>
            <a:ln w="76200">
              <a:solidFill>
                <a:srgbClr val="1269B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alpha val="50000"/>
                    </a:schemeClr>
                  </a:solidFill>
                </a:rPr>
                <a:t>Framework</a:t>
              </a:r>
              <a:r>
                <a:rPr lang="en-US" dirty="0">
                  <a:solidFill>
                    <a:schemeClr val="tx1">
                      <a:alpha val="50000"/>
                    </a:schemeClr>
                  </a:solidFill>
                </a:rPr>
                <a:t> </a:t>
              </a:r>
            </a:p>
            <a:p>
              <a:pPr algn="ctr"/>
              <a:r>
                <a:rPr lang="en-US" dirty="0">
                  <a:solidFill>
                    <a:schemeClr val="tx1">
                      <a:alpha val="50000"/>
                    </a:schemeClr>
                  </a:solidFill>
                </a:rPr>
                <a:t>Multi-product </a:t>
              </a:r>
            </a:p>
            <a:p>
              <a:pPr algn="ctr"/>
              <a:r>
                <a:rPr lang="en-US" dirty="0">
                  <a:solidFill>
                    <a:schemeClr val="tx1">
                      <a:alpha val="50000"/>
                    </a:schemeClr>
                  </a:solidFill>
                </a:rPr>
                <a:t>supply chain</a:t>
              </a:r>
            </a:p>
          </p:txBody>
        </p:sp>
        <p:sp>
          <p:nvSpPr>
            <p:cNvPr id="23" name="Rectangle 22">
              <a:extLst>
                <a:ext uri="{FF2B5EF4-FFF2-40B4-BE49-F238E27FC236}">
                  <a16:creationId xmlns:a16="http://schemas.microsoft.com/office/drawing/2014/main" id="{08AEF083-8540-5300-A52E-92FCFAC722AC}"/>
                </a:ext>
              </a:extLst>
            </p:cNvPr>
            <p:cNvSpPr/>
            <p:nvPr/>
          </p:nvSpPr>
          <p:spPr>
            <a:xfrm>
              <a:off x="5196000" y="442278"/>
              <a:ext cx="1800000" cy="1800000"/>
            </a:xfrm>
            <a:prstGeom prst="rect">
              <a:avLst/>
            </a:prstGeom>
            <a:solidFill>
              <a:srgbClr val="1269B0">
                <a:alpha val="50000"/>
              </a:srgbClr>
            </a:solidFill>
            <a:ln w="76200">
              <a:solidFill>
                <a:srgbClr val="1269B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alpha val="50000"/>
                    </a:schemeClr>
                  </a:solidFill>
                </a:rPr>
                <a:t>Motivation</a:t>
              </a:r>
              <a:r>
                <a:rPr lang="en-US" dirty="0">
                  <a:solidFill>
                    <a:schemeClr val="tx1">
                      <a:alpha val="50000"/>
                    </a:schemeClr>
                  </a:solidFill>
                </a:rPr>
                <a:t> Overcome central planner</a:t>
              </a:r>
            </a:p>
          </p:txBody>
        </p:sp>
        <p:pic>
          <p:nvPicPr>
            <p:cNvPr id="24" name="Picture 23" descr="A comparison of a map of europe&#10;&#10;AI-generated content may be incorrect.">
              <a:extLst>
                <a:ext uri="{FF2B5EF4-FFF2-40B4-BE49-F238E27FC236}">
                  <a16:creationId xmlns:a16="http://schemas.microsoft.com/office/drawing/2014/main" id="{01DA55A9-A787-24F5-0A8F-7E928FD1E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260" y="1792278"/>
              <a:ext cx="917480" cy="900000"/>
            </a:xfrm>
            <a:prstGeom prst="rect">
              <a:avLst/>
            </a:prstGeom>
            <a:solidFill>
              <a:schemeClr val="bg1">
                <a:alpha val="50000"/>
              </a:schemeClr>
            </a:solidFill>
          </p:spPr>
        </p:pic>
        <p:pic>
          <p:nvPicPr>
            <p:cNvPr id="28" name="Picture 27" descr="A diagram of energy consumption&#10;&#10;AI-generated content may be incorrect.">
              <a:extLst>
                <a:ext uri="{FF2B5EF4-FFF2-40B4-BE49-F238E27FC236}">
                  <a16:creationId xmlns:a16="http://schemas.microsoft.com/office/drawing/2014/main" id="{35A1D922-88AE-740E-4C4D-9F37470C6F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3097" y="4059000"/>
              <a:ext cx="905806" cy="900000"/>
            </a:xfrm>
            <a:prstGeom prst="rect">
              <a:avLst/>
            </a:prstGeom>
          </p:spPr>
        </p:pic>
      </p:grpSp>
    </p:spTree>
    <p:extLst>
      <p:ext uri="{BB962C8B-B14F-4D97-AF65-F5344CB8AC3E}">
        <p14:creationId xmlns:p14="http://schemas.microsoft.com/office/powerpoint/2010/main" val="1066869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29601-4CEE-2346-B3E6-36092694FBD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C53F366-85F1-EB56-C69A-7BD2AEA86721}"/>
              </a:ext>
            </a:extLst>
          </p:cNvPr>
          <p:cNvSpPr>
            <a:spLocks noGrp="1"/>
          </p:cNvSpPr>
          <p:nvPr>
            <p:ph type="title"/>
          </p:nvPr>
        </p:nvSpPr>
        <p:spPr/>
        <p:txBody>
          <a:bodyPr/>
          <a:lstStyle/>
          <a:p>
            <a:r>
              <a:rPr lang="en-US" b="1" noProof="0" dirty="0"/>
              <a:t>Starting point </a:t>
            </a:r>
            <a:r>
              <a:rPr lang="en-US" noProof="0" dirty="0"/>
              <a:t>– EnergyScope TD </a:t>
            </a:r>
          </a:p>
        </p:txBody>
      </p:sp>
      <p:sp>
        <p:nvSpPr>
          <p:cNvPr id="4" name="Datumsplatzhalter 3">
            <a:extLst>
              <a:ext uri="{FF2B5EF4-FFF2-40B4-BE49-F238E27FC236}">
                <a16:creationId xmlns:a16="http://schemas.microsoft.com/office/drawing/2014/main" id="{A1C9757E-39F3-2540-41AD-B9C393209058}"/>
              </a:ext>
            </a:extLst>
          </p:cNvPr>
          <p:cNvSpPr>
            <a:spLocks noGrp="1"/>
          </p:cNvSpPr>
          <p:nvPr>
            <p:ph type="dt" sz="half" idx="10"/>
          </p:nvPr>
        </p:nvSpPr>
        <p:spPr/>
        <p:txBody>
          <a:bodyPr/>
          <a:lstStyle/>
          <a:p>
            <a:fld id="{5EC4344A-1A32-4AF6-A014-21E4B6F98170}"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C4F1174F-800C-16DE-2034-653874122FC6}"/>
              </a:ext>
            </a:extLst>
          </p:cNvPr>
          <p:cNvSpPr>
            <a:spLocks noGrp="1"/>
          </p:cNvSpPr>
          <p:nvPr>
            <p:ph type="ftr" sz="quarter" idx="11"/>
          </p:nvPr>
        </p:nvSpPr>
        <p:spPr/>
        <p:txBody>
          <a:bodyPr/>
          <a:lstStyle/>
          <a:p>
            <a:r>
              <a:rPr lang="en-US" noProof="0"/>
              <a:t>Konstantin Pielmaier | Semester Project | Multi-Product Supply Chain Optimization for the Energy System</a:t>
            </a:r>
            <a:endParaRPr lang="en-US" noProof="0" dirty="0"/>
          </a:p>
        </p:txBody>
      </p:sp>
      <p:pic>
        <p:nvPicPr>
          <p:cNvPr id="6" name="Picture 5" descr="A diagram of energy consumption&#10;&#10;AI-generated content may be incorrect.">
            <a:extLst>
              <a:ext uri="{FF2B5EF4-FFF2-40B4-BE49-F238E27FC236}">
                <a16:creationId xmlns:a16="http://schemas.microsoft.com/office/drawing/2014/main" id="{2ED83C78-603A-D2EC-FF88-DD56E9B1F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9741" y="909000"/>
            <a:ext cx="5072516" cy="5040000"/>
          </a:xfrm>
          <a:prstGeom prst="rect">
            <a:avLst/>
          </a:prstGeom>
        </p:spPr>
      </p:pic>
      <p:sp>
        <p:nvSpPr>
          <p:cNvPr id="123" name="Textplatzhalter 4">
            <a:extLst>
              <a:ext uri="{FF2B5EF4-FFF2-40B4-BE49-F238E27FC236}">
                <a16:creationId xmlns:a16="http://schemas.microsoft.com/office/drawing/2014/main" id="{C65AEA45-BAF2-8784-0E1C-B46A93AA3545}"/>
              </a:ext>
            </a:extLst>
          </p:cNvPr>
          <p:cNvSpPr txBox="1">
            <a:spLocks/>
          </p:cNvSpPr>
          <p:nvPr/>
        </p:nvSpPr>
        <p:spPr>
          <a:xfrm>
            <a:off x="731837" y="6140229"/>
            <a:ext cx="5364164" cy="312646"/>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dirty="0"/>
              <a:t>[2] G. Limpens, S. Moret, H. Jeanmart, and F. Maréchal, “EnergyScope TD: A novel open-source model for regional energy systems,” </a:t>
            </a:r>
            <a:r>
              <a:rPr lang="en-US" sz="800" i="1" dirty="0"/>
              <a:t>Applied Energy</a:t>
            </a:r>
            <a:r>
              <a:rPr lang="en-US" sz="800" dirty="0"/>
              <a:t>, vol. 255, 2019, </a:t>
            </a:r>
            <a:r>
              <a:rPr lang="en-US" sz="800" dirty="0">
                <a:hlinkClick r:id="rId4"/>
              </a:rPr>
              <a:t>https://doi.org/10.1016/j.apenergy.2019.113729</a:t>
            </a:r>
            <a:endParaRPr lang="en-US" sz="800" dirty="0"/>
          </a:p>
        </p:txBody>
      </p:sp>
      <p:sp>
        <p:nvSpPr>
          <p:cNvPr id="3" name="Slide Number Placeholder 2">
            <a:extLst>
              <a:ext uri="{FF2B5EF4-FFF2-40B4-BE49-F238E27FC236}">
                <a16:creationId xmlns:a16="http://schemas.microsoft.com/office/drawing/2014/main" id="{9E58D7B0-ED0A-9895-F1E7-137D42715007}"/>
              </a:ext>
            </a:extLst>
          </p:cNvPr>
          <p:cNvSpPr>
            <a:spLocks noGrp="1"/>
          </p:cNvSpPr>
          <p:nvPr>
            <p:ph type="sldNum" sz="quarter" idx="12"/>
          </p:nvPr>
        </p:nvSpPr>
        <p:spPr/>
        <p:txBody>
          <a:bodyPr/>
          <a:lstStyle/>
          <a:p>
            <a:fld id="{5ACA52AF-F19D-405C-AD5F-7D94B96A5CC3}" type="slidenum">
              <a:rPr lang="de-CH" noProof="0" smtClean="0"/>
              <a:t>8</a:t>
            </a:fld>
            <a:endParaRPr lang="de-CH" noProof="0"/>
          </a:p>
        </p:txBody>
      </p:sp>
      <p:sp>
        <p:nvSpPr>
          <p:cNvPr id="5" name="TextBox 4">
            <a:extLst>
              <a:ext uri="{FF2B5EF4-FFF2-40B4-BE49-F238E27FC236}">
                <a16:creationId xmlns:a16="http://schemas.microsoft.com/office/drawing/2014/main" id="{6BD88C3E-8D60-BCEC-E56E-735B4E653696}"/>
              </a:ext>
            </a:extLst>
          </p:cNvPr>
          <p:cNvSpPr txBox="1"/>
          <p:nvPr/>
        </p:nvSpPr>
        <p:spPr>
          <a:xfrm>
            <a:off x="595124" y="1166841"/>
            <a:ext cx="2818795" cy="4524315"/>
          </a:xfrm>
          <a:prstGeom prst="rect">
            <a:avLst/>
          </a:prstGeom>
          <a:noFill/>
        </p:spPr>
        <p:txBody>
          <a:bodyPr wrap="square" rtlCol="0">
            <a:spAutoFit/>
          </a:bodyPr>
          <a:lstStyle/>
          <a:p>
            <a:r>
              <a:rPr lang="en-US" b="1" dirty="0"/>
              <a:t>Goal: </a:t>
            </a:r>
            <a:r>
              <a:rPr lang="en-US" dirty="0"/>
              <a:t>long-term strategic energy system planning</a:t>
            </a:r>
          </a:p>
          <a:p>
            <a:endParaRPr lang="en-US" dirty="0"/>
          </a:p>
          <a:p>
            <a:endParaRPr lang="en-US" dirty="0"/>
          </a:p>
          <a:p>
            <a:r>
              <a:rPr lang="en-US" dirty="0"/>
              <a:t>Investment &amp; operation </a:t>
            </a:r>
          </a:p>
          <a:p>
            <a:r>
              <a:rPr lang="en-US" dirty="0"/>
              <a:t>optimization</a:t>
            </a:r>
          </a:p>
          <a:p>
            <a:endParaRPr lang="en-US" dirty="0"/>
          </a:p>
          <a:p>
            <a:endParaRPr lang="en-US" dirty="0"/>
          </a:p>
          <a:p>
            <a:r>
              <a:rPr lang="en-US" dirty="0">
                <a:solidFill>
                  <a:srgbClr val="00B050"/>
                </a:solidFill>
              </a:rPr>
              <a:t>Typical day (TD)</a:t>
            </a:r>
          </a:p>
          <a:p>
            <a:r>
              <a:rPr lang="en-US" dirty="0">
                <a:solidFill>
                  <a:srgbClr val="00B050"/>
                </a:solidFill>
                <a:sym typeface="Wingdings" panose="05000000000000000000" pitchFamily="2" charset="2"/>
              </a:rPr>
              <a:t> fast! </a:t>
            </a:r>
            <a:r>
              <a:rPr lang="en-US" dirty="0">
                <a:sym typeface="Wingdings" panose="05000000000000000000" pitchFamily="2" charset="2"/>
              </a:rPr>
              <a:t> uncertainty</a:t>
            </a:r>
            <a:endParaRPr lang="en-US" dirty="0"/>
          </a:p>
          <a:p>
            <a:endParaRPr lang="en-US" dirty="0"/>
          </a:p>
          <a:p>
            <a:endParaRPr lang="en-US" dirty="0"/>
          </a:p>
          <a:p>
            <a:r>
              <a:rPr lang="en-US" dirty="0"/>
              <a:t>Target year (“snapshot”)</a:t>
            </a:r>
          </a:p>
          <a:p>
            <a:endParaRPr lang="en-US" dirty="0"/>
          </a:p>
          <a:p>
            <a:endParaRPr lang="en-US" dirty="0"/>
          </a:p>
          <a:p>
            <a:r>
              <a:rPr lang="en-US" dirty="0"/>
              <a:t>Hourly resolution</a:t>
            </a:r>
          </a:p>
        </p:txBody>
      </p:sp>
      <p:sp>
        <p:nvSpPr>
          <p:cNvPr id="8" name="TextBox 7">
            <a:extLst>
              <a:ext uri="{FF2B5EF4-FFF2-40B4-BE49-F238E27FC236}">
                <a16:creationId xmlns:a16="http://schemas.microsoft.com/office/drawing/2014/main" id="{344E744A-458F-E0C5-9EA6-0F40D7B44B00}"/>
              </a:ext>
            </a:extLst>
          </p:cNvPr>
          <p:cNvSpPr txBox="1"/>
          <p:nvPr/>
        </p:nvSpPr>
        <p:spPr>
          <a:xfrm>
            <a:off x="8778079" y="889843"/>
            <a:ext cx="2872002" cy="5355312"/>
          </a:xfrm>
          <a:prstGeom prst="rect">
            <a:avLst/>
          </a:prstGeom>
          <a:noFill/>
        </p:spPr>
        <p:txBody>
          <a:bodyPr wrap="square" rtlCol="0">
            <a:spAutoFit/>
          </a:bodyPr>
          <a:lstStyle/>
          <a:p>
            <a:r>
              <a:rPr lang="en-US" b="1" dirty="0"/>
              <a:t>Objective:</a:t>
            </a:r>
          </a:p>
          <a:p>
            <a:r>
              <a:rPr lang="en-US" dirty="0">
                <a:solidFill>
                  <a:srgbClr val="FF0000"/>
                </a:solidFill>
              </a:rPr>
              <a:t>min total system cost</a:t>
            </a:r>
          </a:p>
          <a:p>
            <a:r>
              <a:rPr lang="en-US" dirty="0">
                <a:solidFill>
                  <a:srgbClr val="FF0000"/>
                </a:solidFill>
              </a:rPr>
              <a:t>s.t. supply = fixed demand</a:t>
            </a:r>
          </a:p>
          <a:p>
            <a:endParaRPr lang="en-US" dirty="0"/>
          </a:p>
          <a:p>
            <a:endParaRPr lang="en-US" dirty="0"/>
          </a:p>
          <a:p>
            <a:r>
              <a:rPr lang="en-US" dirty="0"/>
              <a:t>Layer balance</a:t>
            </a:r>
          </a:p>
          <a:p>
            <a:endParaRPr lang="en-US" dirty="0"/>
          </a:p>
          <a:p>
            <a:endParaRPr lang="en-US" dirty="0"/>
          </a:p>
          <a:p>
            <a:r>
              <a:rPr lang="en-US" dirty="0"/>
              <a:t>Multi-sector</a:t>
            </a:r>
          </a:p>
          <a:p>
            <a:r>
              <a:rPr lang="en-US" dirty="0"/>
              <a:t>coupling</a:t>
            </a:r>
          </a:p>
          <a:p>
            <a:endParaRPr lang="en-US" dirty="0"/>
          </a:p>
          <a:p>
            <a:endParaRPr lang="en-US" dirty="0"/>
          </a:p>
          <a:p>
            <a:r>
              <a:rPr lang="en-US" dirty="0"/>
              <a:t>Storage</a:t>
            </a:r>
          </a:p>
          <a:p>
            <a:endParaRPr lang="en-US" dirty="0"/>
          </a:p>
          <a:p>
            <a:endParaRPr lang="en-US" dirty="0"/>
          </a:p>
          <a:p>
            <a:r>
              <a:rPr lang="en-US" b="1" dirty="0"/>
              <a:t>Implementation: </a:t>
            </a:r>
          </a:p>
          <a:p>
            <a:pPr marL="285750" indent="-285750">
              <a:buFont typeface="Arial" panose="020B0604020202020204" pitchFamily="34" charset="0"/>
              <a:buChar char="•"/>
            </a:pPr>
            <a:r>
              <a:rPr lang="en-US" dirty="0">
                <a:solidFill>
                  <a:srgbClr val="00B050"/>
                </a:solidFill>
              </a:rPr>
              <a:t>open-source</a:t>
            </a:r>
          </a:p>
          <a:p>
            <a:pPr marL="285750" indent="-285750">
              <a:buFont typeface="Arial" panose="020B0604020202020204" pitchFamily="34" charset="0"/>
              <a:buChar char="•"/>
            </a:pPr>
            <a:r>
              <a:rPr lang="en-US" dirty="0">
                <a:solidFill>
                  <a:srgbClr val="00B050"/>
                </a:solidFill>
              </a:rPr>
              <a:t>linear program (LP)</a:t>
            </a:r>
          </a:p>
          <a:p>
            <a:pPr marL="285750" indent="-285750">
              <a:buFont typeface="Arial" panose="020B0604020202020204" pitchFamily="34" charset="0"/>
              <a:buChar char="•"/>
            </a:pPr>
            <a:r>
              <a:rPr lang="en-US" dirty="0">
                <a:solidFill>
                  <a:srgbClr val="FF0000"/>
                </a:solidFill>
              </a:rPr>
              <a:t>central planner</a:t>
            </a:r>
          </a:p>
        </p:txBody>
      </p:sp>
      <p:cxnSp>
        <p:nvCxnSpPr>
          <p:cNvPr id="9" name="Straight Arrow Connector 8">
            <a:extLst>
              <a:ext uri="{FF2B5EF4-FFF2-40B4-BE49-F238E27FC236}">
                <a16:creationId xmlns:a16="http://schemas.microsoft.com/office/drawing/2014/main" id="{CB82541F-4D07-1E61-2784-E6C3CCD0C2D6}"/>
              </a:ext>
            </a:extLst>
          </p:cNvPr>
          <p:cNvCxnSpPr>
            <a:cxnSpLocks/>
          </p:cNvCxnSpPr>
          <p:nvPr/>
        </p:nvCxnSpPr>
        <p:spPr>
          <a:xfrm flipV="1">
            <a:off x="2468880" y="5074920"/>
            <a:ext cx="1478280" cy="365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A553DCB6-1075-0D17-2F2F-DC2868C6E7B6}"/>
              </a:ext>
            </a:extLst>
          </p:cNvPr>
          <p:cNvCxnSpPr>
            <a:cxnSpLocks/>
          </p:cNvCxnSpPr>
          <p:nvPr/>
        </p:nvCxnSpPr>
        <p:spPr>
          <a:xfrm flipV="1">
            <a:off x="3208020" y="4046220"/>
            <a:ext cx="1135380" cy="579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62A73041-B945-3F8A-198A-DA380943F368}"/>
              </a:ext>
            </a:extLst>
          </p:cNvPr>
          <p:cNvCxnSpPr>
            <a:cxnSpLocks/>
          </p:cNvCxnSpPr>
          <p:nvPr/>
        </p:nvCxnSpPr>
        <p:spPr>
          <a:xfrm>
            <a:off x="2865120" y="3695700"/>
            <a:ext cx="777240" cy="21336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5511C85A-14DE-6998-D815-0172FE147F4F}"/>
              </a:ext>
            </a:extLst>
          </p:cNvPr>
          <p:cNvSpPr txBox="1"/>
          <p:nvPr/>
        </p:nvSpPr>
        <p:spPr>
          <a:xfrm>
            <a:off x="5589289" y="1425397"/>
            <a:ext cx="1013419" cy="253916"/>
          </a:xfrm>
          <a:prstGeom prst="rect">
            <a:avLst/>
          </a:prstGeom>
          <a:noFill/>
        </p:spPr>
        <p:txBody>
          <a:bodyPr wrap="none" rtlCol="0">
            <a:spAutoFit/>
          </a:bodyPr>
          <a:lstStyle/>
          <a:p>
            <a:r>
              <a:rPr lang="en-US" sz="1050" b="1" noProof="0" dirty="0"/>
              <a:t>technologies</a:t>
            </a:r>
            <a:endParaRPr lang="en-US" sz="1400" b="1" dirty="0"/>
          </a:p>
        </p:txBody>
      </p:sp>
      <p:cxnSp>
        <p:nvCxnSpPr>
          <p:cNvPr id="25" name="Straight Arrow Connector 24">
            <a:extLst>
              <a:ext uri="{FF2B5EF4-FFF2-40B4-BE49-F238E27FC236}">
                <a16:creationId xmlns:a16="http://schemas.microsoft.com/office/drawing/2014/main" id="{5978B3CC-4CF4-0029-3290-0E7D47AB5599}"/>
              </a:ext>
            </a:extLst>
          </p:cNvPr>
          <p:cNvCxnSpPr>
            <a:cxnSpLocks/>
          </p:cNvCxnSpPr>
          <p:nvPr/>
        </p:nvCxnSpPr>
        <p:spPr>
          <a:xfrm flipH="1">
            <a:off x="8492705" y="4498848"/>
            <a:ext cx="329104" cy="7589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1EAE29ED-5784-CF27-6683-32BD01DC869C}"/>
              </a:ext>
            </a:extLst>
          </p:cNvPr>
          <p:cNvCxnSpPr>
            <a:cxnSpLocks/>
            <a:stCxn id="8" idx="1"/>
          </p:cNvCxnSpPr>
          <p:nvPr/>
        </p:nvCxnSpPr>
        <p:spPr>
          <a:xfrm flipH="1">
            <a:off x="7417613" y="3567499"/>
            <a:ext cx="1360466" cy="5271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59BBC21-E538-EB5B-E725-36D7B5366DEC}"/>
              </a:ext>
            </a:extLst>
          </p:cNvPr>
          <p:cNvCxnSpPr>
            <a:cxnSpLocks/>
          </p:cNvCxnSpPr>
          <p:nvPr/>
        </p:nvCxnSpPr>
        <p:spPr>
          <a:xfrm flipH="1">
            <a:off x="6495898" y="2443277"/>
            <a:ext cx="23259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D84FCBA-365E-83F8-B46F-29CDA03536A7}"/>
              </a:ext>
            </a:extLst>
          </p:cNvPr>
          <p:cNvCxnSpPr>
            <a:cxnSpLocks/>
          </p:cNvCxnSpPr>
          <p:nvPr/>
        </p:nvCxnSpPr>
        <p:spPr>
          <a:xfrm flipH="1" flipV="1">
            <a:off x="6813550" y="1679313"/>
            <a:ext cx="2008259" cy="76396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6" name="Straight Arrow Connector 45">
            <a:extLst>
              <a:ext uri="{FF2B5EF4-FFF2-40B4-BE49-F238E27FC236}">
                <a16:creationId xmlns:a16="http://schemas.microsoft.com/office/drawing/2014/main" id="{B0B3B3D3-CECC-4994-8C79-574CDF4FC75E}"/>
              </a:ext>
            </a:extLst>
          </p:cNvPr>
          <p:cNvCxnSpPr>
            <a:cxnSpLocks/>
          </p:cNvCxnSpPr>
          <p:nvPr/>
        </p:nvCxnSpPr>
        <p:spPr>
          <a:xfrm flipH="1">
            <a:off x="6756400" y="2443277"/>
            <a:ext cx="2065409" cy="985723"/>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1B72E4A-8DF3-E2F7-1744-82680B73A94C}"/>
              </a:ext>
            </a:extLst>
          </p:cNvPr>
          <p:cNvCxnSpPr>
            <a:cxnSpLocks/>
          </p:cNvCxnSpPr>
          <p:nvPr/>
        </p:nvCxnSpPr>
        <p:spPr>
          <a:xfrm flipH="1" flipV="1">
            <a:off x="8057445" y="1377622"/>
            <a:ext cx="680233" cy="919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790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4" end="1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xEl>
                                              <p:pRg st="17" end="1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E3BDB-0518-586D-84D0-D0BAE776995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F7D1377-649F-B253-60D6-69F03D3970AC}"/>
              </a:ext>
            </a:extLst>
          </p:cNvPr>
          <p:cNvSpPr>
            <a:spLocks noGrp="1"/>
          </p:cNvSpPr>
          <p:nvPr>
            <p:ph type="title"/>
          </p:nvPr>
        </p:nvSpPr>
        <p:spPr/>
        <p:txBody>
          <a:bodyPr/>
          <a:lstStyle/>
          <a:p>
            <a:r>
              <a:rPr lang="en-US" b="1" dirty="0"/>
              <a:t>Starting point </a:t>
            </a:r>
            <a:r>
              <a:rPr lang="en-US" dirty="0"/>
              <a:t>– EnergyScope TD </a:t>
            </a:r>
            <a:endParaRPr lang="en-US" noProof="0" dirty="0"/>
          </a:p>
        </p:txBody>
      </p:sp>
      <p:sp>
        <p:nvSpPr>
          <p:cNvPr id="4" name="Datumsplatzhalter 3">
            <a:extLst>
              <a:ext uri="{FF2B5EF4-FFF2-40B4-BE49-F238E27FC236}">
                <a16:creationId xmlns:a16="http://schemas.microsoft.com/office/drawing/2014/main" id="{C8E661CD-AEE1-D07C-EBFA-FC888AA9536A}"/>
              </a:ext>
            </a:extLst>
          </p:cNvPr>
          <p:cNvSpPr>
            <a:spLocks noGrp="1"/>
          </p:cNvSpPr>
          <p:nvPr>
            <p:ph type="dt" sz="half" idx="10"/>
          </p:nvPr>
        </p:nvSpPr>
        <p:spPr/>
        <p:txBody>
          <a:bodyPr/>
          <a:lstStyle/>
          <a:p>
            <a:fld id="{F8F739DD-5D20-4BA3-91A0-8AB5808C0069}" type="datetime1">
              <a:rPr lang="en-US" noProof="0" smtClean="0"/>
              <a:t>10/30/2025</a:t>
            </a:fld>
            <a:endParaRPr lang="en-US" noProof="0" dirty="0"/>
          </a:p>
        </p:txBody>
      </p:sp>
      <p:sp>
        <p:nvSpPr>
          <p:cNvPr id="7" name="Footer Placeholder 6">
            <a:extLst>
              <a:ext uri="{FF2B5EF4-FFF2-40B4-BE49-F238E27FC236}">
                <a16:creationId xmlns:a16="http://schemas.microsoft.com/office/drawing/2014/main" id="{A5968E66-0213-1B55-321F-D8DD801D9167}"/>
              </a:ext>
            </a:extLst>
          </p:cNvPr>
          <p:cNvSpPr>
            <a:spLocks noGrp="1"/>
          </p:cNvSpPr>
          <p:nvPr>
            <p:ph type="ftr" sz="quarter" idx="11"/>
          </p:nvPr>
        </p:nvSpPr>
        <p:spPr/>
        <p:txBody>
          <a:bodyPr/>
          <a:lstStyle/>
          <a:p>
            <a:r>
              <a:rPr lang="en-US" noProof="0" dirty="0"/>
              <a:t>Konstantin Pielmaier | Semester Project | Multi-Product Supply Chain Optimization for the Energy System</a:t>
            </a:r>
          </a:p>
        </p:txBody>
      </p:sp>
      <p:sp>
        <p:nvSpPr>
          <p:cNvPr id="6" name="Slide Number Placeholder 5">
            <a:extLst>
              <a:ext uri="{FF2B5EF4-FFF2-40B4-BE49-F238E27FC236}">
                <a16:creationId xmlns:a16="http://schemas.microsoft.com/office/drawing/2014/main" id="{F9D62C21-32B6-EF20-0754-903181153E77}"/>
              </a:ext>
            </a:extLst>
          </p:cNvPr>
          <p:cNvSpPr>
            <a:spLocks noGrp="1"/>
          </p:cNvSpPr>
          <p:nvPr>
            <p:ph type="sldNum" sz="quarter" idx="12"/>
          </p:nvPr>
        </p:nvSpPr>
        <p:spPr/>
        <p:txBody>
          <a:bodyPr/>
          <a:lstStyle/>
          <a:p>
            <a:fld id="{5ACA52AF-F19D-405C-AD5F-7D94B96A5CC3}" type="slidenum">
              <a:rPr lang="de-CH" noProof="0" smtClean="0"/>
              <a:t>9</a:t>
            </a:fld>
            <a:endParaRPr lang="de-CH" noProof="0"/>
          </a:p>
        </p:txBody>
      </p:sp>
      <p:grpSp>
        <p:nvGrpSpPr>
          <p:cNvPr id="5" name="Group 4">
            <a:extLst>
              <a:ext uri="{FF2B5EF4-FFF2-40B4-BE49-F238E27FC236}">
                <a16:creationId xmlns:a16="http://schemas.microsoft.com/office/drawing/2014/main" id="{EDF248B3-1DE3-D084-9A7F-9B4F9E6C30E6}"/>
              </a:ext>
            </a:extLst>
          </p:cNvPr>
          <p:cNvGrpSpPr/>
          <p:nvPr/>
        </p:nvGrpSpPr>
        <p:grpSpPr>
          <a:xfrm>
            <a:off x="1194754" y="4686457"/>
            <a:ext cx="9800109" cy="1560732"/>
            <a:chOff x="1308278" y="2646757"/>
            <a:chExt cx="9800109" cy="1560732"/>
          </a:xfrm>
        </p:grpSpPr>
        <p:sp>
          <p:nvSpPr>
            <p:cNvPr id="3" name="TextBox 2">
              <a:extLst>
                <a:ext uri="{FF2B5EF4-FFF2-40B4-BE49-F238E27FC236}">
                  <a16:creationId xmlns:a16="http://schemas.microsoft.com/office/drawing/2014/main" id="{6420357A-723C-72E9-70B6-C1FB9649419C}"/>
                </a:ext>
              </a:extLst>
            </p:cNvPr>
            <p:cNvSpPr txBox="1"/>
            <p:nvPr/>
          </p:nvSpPr>
          <p:spPr>
            <a:xfrm>
              <a:off x="8731827" y="3561157"/>
              <a:ext cx="2376560" cy="646331"/>
            </a:xfrm>
            <a:prstGeom prst="rect">
              <a:avLst/>
            </a:prstGeom>
            <a:noFill/>
          </p:spPr>
          <p:txBody>
            <a:bodyPr wrap="square" rtlCol="0">
              <a:spAutoFit/>
            </a:bodyPr>
            <a:lstStyle/>
            <a:p>
              <a:pPr algn="ctr"/>
              <a:r>
                <a:rPr lang="en-US" noProof="0" dirty="0">
                  <a:solidFill>
                    <a:srgbClr val="1269B0"/>
                  </a:solidFill>
                </a:rPr>
                <a:t>Electric Vehicle</a:t>
              </a:r>
            </a:p>
            <a:p>
              <a:pPr algn="ctr"/>
              <a:r>
                <a:rPr lang="en-US" noProof="0" dirty="0">
                  <a:solidFill>
                    <a:srgbClr val="1269B0"/>
                  </a:solidFill>
                </a:rPr>
                <a:t>Demand</a:t>
              </a:r>
              <a:r>
                <a:rPr lang="de-CH" noProof="0" dirty="0">
                  <a:solidFill>
                    <a:srgbClr val="1269B0"/>
                  </a:solidFill>
                </a:rPr>
                <a:t> = </a:t>
              </a:r>
              <a:r>
                <a:rPr lang="en-US" noProof="0" dirty="0">
                  <a:solidFill>
                    <a:srgbClr val="1269B0"/>
                  </a:solidFill>
                </a:rPr>
                <a:t>Consumer</a:t>
              </a:r>
            </a:p>
          </p:txBody>
        </p:sp>
        <p:sp>
          <p:nvSpPr>
            <p:cNvPr id="10" name="TextBox 9">
              <a:extLst>
                <a:ext uri="{FF2B5EF4-FFF2-40B4-BE49-F238E27FC236}">
                  <a16:creationId xmlns:a16="http://schemas.microsoft.com/office/drawing/2014/main" id="{421A8AC3-EFA9-1F3E-8540-4EA32D066D42}"/>
                </a:ext>
              </a:extLst>
            </p:cNvPr>
            <p:cNvSpPr txBox="1"/>
            <p:nvPr/>
          </p:nvSpPr>
          <p:spPr>
            <a:xfrm>
              <a:off x="4778221" y="3561157"/>
              <a:ext cx="2635562" cy="646331"/>
            </a:xfrm>
            <a:prstGeom prst="rect">
              <a:avLst/>
            </a:prstGeom>
            <a:noFill/>
          </p:spPr>
          <p:txBody>
            <a:bodyPr wrap="square" rtlCol="0">
              <a:spAutoFit/>
            </a:bodyPr>
            <a:lstStyle/>
            <a:p>
              <a:pPr algn="ctr"/>
              <a:r>
                <a:rPr lang="en-US" noProof="0" dirty="0">
                  <a:solidFill>
                    <a:srgbClr val="FFC000"/>
                  </a:solidFill>
                </a:rPr>
                <a:t>Wind farm</a:t>
              </a:r>
            </a:p>
            <a:p>
              <a:pPr algn="ctr"/>
              <a:r>
                <a:rPr lang="en-US" noProof="0" dirty="0">
                  <a:solidFill>
                    <a:srgbClr val="FFC000"/>
                  </a:solidFill>
                </a:rPr>
                <a:t>Technology</a:t>
              </a:r>
              <a:r>
                <a:rPr lang="de-CH" noProof="0" dirty="0">
                  <a:solidFill>
                    <a:srgbClr val="FFC000"/>
                  </a:solidFill>
                </a:rPr>
                <a:t> = </a:t>
              </a:r>
              <a:r>
                <a:rPr lang="en-US" noProof="0" dirty="0">
                  <a:solidFill>
                    <a:srgbClr val="FFC000"/>
                  </a:solidFill>
                </a:rPr>
                <a:t>Processor</a:t>
              </a:r>
            </a:p>
          </p:txBody>
        </p:sp>
        <p:pic>
          <p:nvPicPr>
            <p:cNvPr id="13" name="Graphic 12" descr="Arrow Right with solid fill">
              <a:extLst>
                <a:ext uri="{FF2B5EF4-FFF2-40B4-BE49-F238E27FC236}">
                  <a16:creationId xmlns:a16="http://schemas.microsoft.com/office/drawing/2014/main" id="{AB69915F-1D32-4D53-534A-0D9ED5FCC2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3780" y="2971800"/>
              <a:ext cx="914400" cy="914400"/>
            </a:xfrm>
            <a:prstGeom prst="rect">
              <a:avLst/>
            </a:prstGeom>
          </p:spPr>
        </p:pic>
        <p:sp>
          <p:nvSpPr>
            <p:cNvPr id="14" name="TextBox 13">
              <a:extLst>
                <a:ext uri="{FF2B5EF4-FFF2-40B4-BE49-F238E27FC236}">
                  <a16:creationId xmlns:a16="http://schemas.microsoft.com/office/drawing/2014/main" id="{0C81BCEC-38FE-BDBE-E5BC-9A3F78B90C2A}"/>
                </a:ext>
              </a:extLst>
            </p:cNvPr>
            <p:cNvSpPr txBox="1"/>
            <p:nvPr/>
          </p:nvSpPr>
          <p:spPr>
            <a:xfrm>
              <a:off x="7010132" y="2648634"/>
              <a:ext cx="1721695" cy="646331"/>
            </a:xfrm>
            <a:prstGeom prst="rect">
              <a:avLst/>
            </a:prstGeom>
            <a:noFill/>
          </p:spPr>
          <p:txBody>
            <a:bodyPr wrap="square" rtlCol="0">
              <a:spAutoFit/>
            </a:bodyPr>
            <a:lstStyle/>
            <a:p>
              <a:pPr algn="ctr"/>
              <a:r>
                <a:rPr lang="en-US" noProof="0" dirty="0"/>
                <a:t>Electricity</a:t>
              </a:r>
            </a:p>
            <a:p>
              <a:pPr algn="ctr"/>
              <a:r>
                <a:rPr lang="en-US" dirty="0"/>
                <a:t>Output Product</a:t>
              </a:r>
              <a:endParaRPr lang="en-US" noProof="0" dirty="0"/>
            </a:p>
          </p:txBody>
        </p:sp>
        <p:pic>
          <p:nvPicPr>
            <p:cNvPr id="15" name="Graphic 14" descr="Electric car with solid fill">
              <a:extLst>
                <a:ext uri="{FF2B5EF4-FFF2-40B4-BE49-F238E27FC236}">
                  <a16:creationId xmlns:a16="http://schemas.microsoft.com/office/drawing/2014/main" id="{5F4C8C86-6E5F-6FF7-54EE-D4E567AF47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62907" y="2687474"/>
              <a:ext cx="914400" cy="914400"/>
            </a:xfrm>
            <a:prstGeom prst="rect">
              <a:avLst/>
            </a:prstGeom>
          </p:spPr>
        </p:pic>
        <p:pic>
          <p:nvPicPr>
            <p:cNvPr id="16" name="Graphic 15" descr="Wind Turbines with solid fill">
              <a:extLst>
                <a:ext uri="{FF2B5EF4-FFF2-40B4-BE49-F238E27FC236}">
                  <a16:creationId xmlns:a16="http://schemas.microsoft.com/office/drawing/2014/main" id="{7BDEB46E-AB7B-7EB6-4BC2-5FD09C1F0F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63718" y="2646757"/>
              <a:ext cx="914400" cy="914400"/>
            </a:xfrm>
            <a:prstGeom prst="rect">
              <a:avLst/>
            </a:prstGeom>
          </p:spPr>
        </p:pic>
        <p:pic>
          <p:nvPicPr>
            <p:cNvPr id="22" name="Graphic 21" descr="Arrow Right with solid fill">
              <a:extLst>
                <a:ext uri="{FF2B5EF4-FFF2-40B4-BE49-F238E27FC236}">
                  <a16:creationId xmlns:a16="http://schemas.microsoft.com/office/drawing/2014/main" id="{645DE5A7-8261-76CF-B227-0934754F9A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9672" y="2971799"/>
              <a:ext cx="914400" cy="914400"/>
            </a:xfrm>
            <a:prstGeom prst="rect">
              <a:avLst/>
            </a:prstGeom>
          </p:spPr>
        </p:pic>
        <p:sp>
          <p:nvSpPr>
            <p:cNvPr id="23" name="TextBox 22">
              <a:extLst>
                <a:ext uri="{FF2B5EF4-FFF2-40B4-BE49-F238E27FC236}">
                  <a16:creationId xmlns:a16="http://schemas.microsoft.com/office/drawing/2014/main" id="{3A026C4B-00F4-229C-E9FF-ED091FC3B19C}"/>
                </a:ext>
              </a:extLst>
            </p:cNvPr>
            <p:cNvSpPr txBox="1"/>
            <p:nvPr/>
          </p:nvSpPr>
          <p:spPr>
            <a:xfrm>
              <a:off x="3265688" y="2646758"/>
              <a:ext cx="1562368" cy="646331"/>
            </a:xfrm>
            <a:prstGeom prst="rect">
              <a:avLst/>
            </a:prstGeom>
            <a:noFill/>
          </p:spPr>
          <p:txBody>
            <a:bodyPr wrap="square" rtlCol="0">
              <a:spAutoFit/>
            </a:bodyPr>
            <a:lstStyle/>
            <a:p>
              <a:pPr algn="ctr"/>
              <a:r>
                <a:rPr lang="en-US" noProof="0" dirty="0"/>
                <a:t>Wind</a:t>
              </a:r>
            </a:p>
            <a:p>
              <a:pPr algn="ctr"/>
              <a:r>
                <a:rPr lang="en-US" dirty="0"/>
                <a:t>Input Product</a:t>
              </a:r>
              <a:endParaRPr lang="en-US" noProof="0" dirty="0"/>
            </a:p>
          </p:txBody>
        </p:sp>
        <p:pic>
          <p:nvPicPr>
            <p:cNvPr id="24" name="Graphic 23" descr="Windy with solid fill">
              <a:extLst>
                <a:ext uri="{FF2B5EF4-FFF2-40B4-BE49-F238E27FC236}">
                  <a16:creationId xmlns:a16="http://schemas.microsoft.com/office/drawing/2014/main" id="{EA42FDDA-6D78-F52E-6AEB-2B3CD042945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7745" y="2646757"/>
              <a:ext cx="914400" cy="914400"/>
            </a:xfrm>
            <a:prstGeom prst="rect">
              <a:avLst/>
            </a:prstGeom>
          </p:spPr>
        </p:pic>
        <p:sp>
          <p:nvSpPr>
            <p:cNvPr id="25" name="TextBox 24">
              <a:extLst>
                <a:ext uri="{FF2B5EF4-FFF2-40B4-BE49-F238E27FC236}">
                  <a16:creationId xmlns:a16="http://schemas.microsoft.com/office/drawing/2014/main" id="{F3083AD9-C43B-24F1-85D8-D0B645E81969}"/>
                </a:ext>
              </a:extLst>
            </p:cNvPr>
            <p:cNvSpPr txBox="1"/>
            <p:nvPr/>
          </p:nvSpPr>
          <p:spPr>
            <a:xfrm>
              <a:off x="1308278" y="3561158"/>
              <a:ext cx="2281394" cy="646331"/>
            </a:xfrm>
            <a:prstGeom prst="rect">
              <a:avLst/>
            </a:prstGeom>
            <a:noFill/>
          </p:spPr>
          <p:txBody>
            <a:bodyPr wrap="none" rtlCol="0">
              <a:spAutoFit/>
            </a:bodyPr>
            <a:lstStyle/>
            <a:p>
              <a:pPr algn="ctr"/>
              <a:r>
                <a:rPr lang="en-US" noProof="0" dirty="0">
                  <a:solidFill>
                    <a:srgbClr val="FF0000"/>
                  </a:solidFill>
                </a:rPr>
                <a:t>Wind</a:t>
              </a:r>
            </a:p>
            <a:p>
              <a:pPr algn="ctr"/>
              <a:r>
                <a:rPr lang="en-US" noProof="0" dirty="0">
                  <a:solidFill>
                    <a:srgbClr val="FF0000"/>
                  </a:solidFill>
                </a:rPr>
                <a:t>Resource = Supplier</a:t>
              </a:r>
            </a:p>
          </p:txBody>
        </p:sp>
      </p:grpSp>
      <p:pic>
        <p:nvPicPr>
          <p:cNvPr id="8" name="Picture 7" descr="A diagram of energy consumption&#10;&#10;AI-generated content may be incorrect.">
            <a:extLst>
              <a:ext uri="{FF2B5EF4-FFF2-40B4-BE49-F238E27FC236}">
                <a16:creationId xmlns:a16="http://schemas.microsoft.com/office/drawing/2014/main" id="{6F033A21-0E14-4777-C0C1-5A61B2BDB2A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83196" y="811202"/>
            <a:ext cx="3623226" cy="3600000"/>
          </a:xfrm>
          <a:prstGeom prst="rect">
            <a:avLst/>
          </a:prstGeom>
        </p:spPr>
      </p:pic>
      <p:sp>
        <p:nvSpPr>
          <p:cNvPr id="9" name="Rectangle 8">
            <a:extLst>
              <a:ext uri="{FF2B5EF4-FFF2-40B4-BE49-F238E27FC236}">
                <a16:creationId xmlns:a16="http://schemas.microsoft.com/office/drawing/2014/main" id="{C13340B1-B816-B580-2C74-78D5C62CE13E}"/>
              </a:ext>
            </a:extLst>
          </p:cNvPr>
          <p:cNvSpPr/>
          <p:nvPr/>
        </p:nvSpPr>
        <p:spPr>
          <a:xfrm>
            <a:off x="4695825" y="1073945"/>
            <a:ext cx="511968" cy="1484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9016139-9F11-CB2B-CE3F-F73FD8AD230A}"/>
              </a:ext>
            </a:extLst>
          </p:cNvPr>
          <p:cNvSpPr/>
          <p:nvPr/>
        </p:nvSpPr>
        <p:spPr>
          <a:xfrm>
            <a:off x="5257799" y="1073945"/>
            <a:ext cx="1674019" cy="278605"/>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557C857-E85E-558D-E0F7-C0BF047C5C15}"/>
              </a:ext>
            </a:extLst>
          </p:cNvPr>
          <p:cNvSpPr/>
          <p:nvPr/>
        </p:nvSpPr>
        <p:spPr>
          <a:xfrm>
            <a:off x="7001230" y="1086548"/>
            <a:ext cx="417889" cy="13588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61C41D6-B8FB-5982-5206-5F70C7BCBF0E}"/>
              </a:ext>
            </a:extLst>
          </p:cNvPr>
          <p:cNvSpPr txBox="1"/>
          <p:nvPr/>
        </p:nvSpPr>
        <p:spPr>
          <a:xfrm>
            <a:off x="5663648" y="1160350"/>
            <a:ext cx="819455" cy="215444"/>
          </a:xfrm>
          <a:prstGeom prst="rect">
            <a:avLst/>
          </a:prstGeom>
          <a:noFill/>
        </p:spPr>
        <p:txBody>
          <a:bodyPr wrap="none" rtlCol="0">
            <a:spAutoFit/>
          </a:bodyPr>
          <a:lstStyle/>
          <a:p>
            <a:r>
              <a:rPr lang="en-US" sz="800" b="1" noProof="0" dirty="0"/>
              <a:t>technologies</a:t>
            </a:r>
            <a:endParaRPr lang="en-US" sz="1600" b="1" dirty="0"/>
          </a:p>
        </p:txBody>
      </p:sp>
      <p:cxnSp>
        <p:nvCxnSpPr>
          <p:cNvPr id="18" name="Straight Arrow Connector 17">
            <a:extLst>
              <a:ext uri="{FF2B5EF4-FFF2-40B4-BE49-F238E27FC236}">
                <a16:creationId xmlns:a16="http://schemas.microsoft.com/office/drawing/2014/main" id="{1A2229D1-3756-9BB1-AAA4-239166A8CAAB}"/>
              </a:ext>
            </a:extLst>
          </p:cNvPr>
          <p:cNvCxnSpPr>
            <a:cxnSpLocks/>
            <a:stCxn id="9" idx="2"/>
          </p:cNvCxnSpPr>
          <p:nvPr/>
        </p:nvCxnSpPr>
        <p:spPr>
          <a:xfrm flipH="1">
            <a:off x="2354580" y="1222437"/>
            <a:ext cx="2597229" cy="350473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35F0123A-09CE-E9CE-C6FA-A46A10397152}"/>
              </a:ext>
            </a:extLst>
          </p:cNvPr>
          <p:cNvCxnSpPr>
            <a:cxnSpLocks/>
          </p:cNvCxnSpPr>
          <p:nvPr/>
        </p:nvCxnSpPr>
        <p:spPr>
          <a:xfrm>
            <a:off x="6004560" y="1421916"/>
            <a:ext cx="0" cy="3305258"/>
          </a:xfrm>
          <a:prstGeom prst="straightConnector1">
            <a:avLst/>
          </a:prstGeom>
          <a:ln>
            <a:solidFill>
              <a:srgbClr val="FFC000"/>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2EA9069-982B-BB40-1F9F-92E812E450E0}"/>
              </a:ext>
            </a:extLst>
          </p:cNvPr>
          <p:cNvCxnSpPr>
            <a:cxnSpLocks/>
            <a:stCxn id="12" idx="2"/>
          </p:cNvCxnSpPr>
          <p:nvPr/>
        </p:nvCxnSpPr>
        <p:spPr>
          <a:xfrm>
            <a:off x="7210175" y="1222437"/>
            <a:ext cx="2566285" cy="3562923"/>
          </a:xfrm>
          <a:prstGeom prst="straightConnector1">
            <a:avLst/>
          </a:prstGeom>
          <a:ln>
            <a:solidFill>
              <a:srgbClr val="1269B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153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xtern">
      <a:srgbClr val="1F407A"/>
    </a:custClr>
    <a:custClr name="Intern">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Präsentation4" id="{EFA7A229-78E7-429C-A157-C412A3CD7892}" vid="{9A922B9E-94B4-4563-A1F1-CB12EFF05658}"/>
    </a:ext>
  </a:extLst>
</a:theme>
</file>

<file path=ppt/theme/theme2.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xtern">
      <a:srgbClr val="1F407A"/>
    </a:custClr>
    <a:custClr name="Intern">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MidtermKP</Template>
  <TotalTime>0</TotalTime>
  <Words>2707</Words>
  <Application>Microsoft Office PowerPoint</Application>
  <PresentationFormat>Widescreen</PresentationFormat>
  <Paragraphs>474</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Cambria Math</vt:lpstr>
      <vt:lpstr>Symbol</vt:lpstr>
      <vt:lpstr>Wingdings</vt:lpstr>
      <vt:lpstr>ETH Zürich</vt:lpstr>
      <vt:lpstr>Multi-Product Supply Chain Optimization</vt:lpstr>
      <vt:lpstr>Motivation – Overcoming the central planner approach</vt:lpstr>
      <vt:lpstr>Motivation – Overcoming the central planner approach</vt:lpstr>
      <vt:lpstr>Motivation – Overcoming the central planner approach Bilevel optimization of the European energy transition</vt:lpstr>
      <vt:lpstr>Motivation – Overcoming the central planner approach Bilevel optimization of the European energy transition </vt:lpstr>
      <vt:lpstr>PowerPoint Presentation</vt:lpstr>
      <vt:lpstr>PowerPoint Presentation</vt:lpstr>
      <vt:lpstr>Starting point – EnergyScope TD </vt:lpstr>
      <vt:lpstr>Starting point – EnergyScope TD </vt:lpstr>
      <vt:lpstr>Starting point – EnergyScope TD </vt:lpstr>
      <vt:lpstr>PowerPoint Presentation</vt:lpstr>
      <vt:lpstr>Framework – Multi-Product Supply Chain Optimization</vt:lpstr>
      <vt:lpstr>Framework – Multi-Product Supply Chain Optimization</vt:lpstr>
      <vt:lpstr>Framework – Multi-Product Supply Chain Optimization</vt:lpstr>
      <vt:lpstr>Framework – Multi-Product Supply Chain Optimization </vt:lpstr>
      <vt:lpstr>PowerPoint Presentation</vt:lpstr>
      <vt:lpstr>Modelling – Incorporating EnergyScope TD</vt:lpstr>
      <vt:lpstr>Modelling – Incorporating EnergyScope TD</vt:lpstr>
      <vt:lpstr>Modelling – Incorporating EnergyScope TD</vt:lpstr>
      <vt:lpstr>Framework – Spatio-temporal</vt:lpstr>
      <vt:lpstr>PowerPoint Presentation</vt:lpstr>
      <vt:lpstr>Outlook </vt:lpstr>
      <vt:lpstr>Thanks for your attention! Feedback/Questions?</vt:lpstr>
      <vt:lpstr>References </vt:lpstr>
      <vt:lpstr>Framework – Supply Chain Stakeholder Graph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Pielmaier  Konstantin</dc:creator>
  <cp:lastModifiedBy>Pielmaier  Konstantin</cp:lastModifiedBy>
  <cp:revision>434</cp:revision>
  <dcterms:created xsi:type="dcterms:W3CDTF">2025-10-13T09:09:06Z</dcterms:created>
  <dcterms:modified xsi:type="dcterms:W3CDTF">2025-10-30T10:26:17Z</dcterms:modified>
</cp:coreProperties>
</file>